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7"/>
  </p:notesMasterIdLst>
  <p:sldIdLst>
    <p:sldId id="256" r:id="rId2"/>
    <p:sldId id="257" r:id="rId3"/>
    <p:sldId id="258" r:id="rId4"/>
    <p:sldId id="259" r:id="rId5"/>
    <p:sldId id="276" r:id="rId6"/>
    <p:sldId id="261" r:id="rId7"/>
    <p:sldId id="281" r:id="rId8"/>
    <p:sldId id="278" r:id="rId9"/>
    <p:sldId id="271" r:id="rId10"/>
    <p:sldId id="262" r:id="rId11"/>
    <p:sldId id="263" r:id="rId12"/>
    <p:sldId id="264" r:id="rId13"/>
    <p:sldId id="265" r:id="rId14"/>
    <p:sldId id="282" r:id="rId15"/>
    <p:sldId id="266" r:id="rId16"/>
    <p:sldId id="267" r:id="rId17"/>
    <p:sldId id="268" r:id="rId18"/>
    <p:sldId id="269" r:id="rId19"/>
    <p:sldId id="270" r:id="rId20"/>
    <p:sldId id="272" r:id="rId21"/>
    <p:sldId id="273" r:id="rId22"/>
    <p:sldId id="274" r:id="rId23"/>
    <p:sldId id="275" r:id="rId24"/>
    <p:sldId id="279" r:id="rId25"/>
    <p:sldId id="280" r:id="rId26"/>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Comic Sans MS" pitchFamily="66" charset="0"/>
        <a:ea typeface="+mn-ea"/>
        <a:cs typeface="Arial" charset="0"/>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Comic Sans MS" pitchFamily="66" charset="0"/>
        <a:ea typeface="+mn-ea"/>
        <a:cs typeface="Arial" charset="0"/>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Comic Sans MS" pitchFamily="66" charset="0"/>
        <a:ea typeface="+mn-ea"/>
        <a:cs typeface="Arial" charset="0"/>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Comic Sans MS" pitchFamily="66" charset="0"/>
        <a:ea typeface="+mn-ea"/>
        <a:cs typeface="Arial" charset="0"/>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Comic Sans MS" pitchFamily="66" charset="0"/>
        <a:ea typeface="+mn-ea"/>
        <a:cs typeface="Arial" charset="0"/>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Comic Sans MS" pitchFamily="66" charset="0"/>
        <a:ea typeface="+mn-ea"/>
        <a:cs typeface="Arial" charset="0"/>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Comic Sans MS" pitchFamily="66" charset="0"/>
        <a:ea typeface="+mn-ea"/>
        <a:cs typeface="Arial" charset="0"/>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Comic Sans MS" pitchFamily="66" charset="0"/>
        <a:ea typeface="+mn-ea"/>
        <a:cs typeface="Arial" charset="0"/>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3300"/>
    <a:srgbClr val="070D09"/>
    <a:srgbClr val="5F5F5F"/>
    <a:srgbClr val="0099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6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8F20D3-B18D-4261-B9C2-46FAED9B7598}" type="datetimeFigureOut">
              <a:rPr lang="en-US" smtClean="0"/>
              <a:t>5/4/2010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3F854-665B-4C3B-9DCA-AE772232B63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80898" name="Group 2"/>
          <p:cNvGrpSpPr>
            <a:grpSpLocks/>
          </p:cNvGrpSpPr>
          <p:nvPr/>
        </p:nvGrpSpPr>
        <p:grpSpPr bwMode="auto">
          <a:xfrm>
            <a:off x="0" y="0"/>
            <a:ext cx="9140825" cy="6850063"/>
            <a:chOff x="0" y="0"/>
            <a:chExt cx="5758" cy="4315"/>
          </a:xfrm>
        </p:grpSpPr>
        <p:grpSp>
          <p:nvGrpSpPr>
            <p:cNvPr id="80899" name="Group 3"/>
            <p:cNvGrpSpPr>
              <a:grpSpLocks/>
            </p:cNvGrpSpPr>
            <p:nvPr userDrawn="1"/>
          </p:nvGrpSpPr>
          <p:grpSpPr bwMode="auto">
            <a:xfrm>
              <a:off x="1728" y="2230"/>
              <a:ext cx="4027" cy="2085"/>
              <a:chOff x="1728" y="2230"/>
              <a:chExt cx="4027" cy="2085"/>
            </a:xfrm>
          </p:grpSpPr>
          <p:sp>
            <p:nvSpPr>
              <p:cNvPr id="80900"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80901"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80902"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80903"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80904"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80905"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80906"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8090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809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0909"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80910"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80911" name="Rectangle 15"/>
          <p:cNvSpPr>
            <a:spLocks noGrp="1" noChangeArrowheads="1"/>
          </p:cNvSpPr>
          <p:nvPr>
            <p:ph type="sldNum" sz="quarter" idx="4"/>
          </p:nvPr>
        </p:nvSpPr>
        <p:spPr>
          <a:xfrm>
            <a:off x="6553200" y="6254750"/>
            <a:ext cx="2133600" cy="476250"/>
          </a:xfrm>
        </p:spPr>
        <p:txBody>
          <a:bodyPr/>
          <a:lstStyle>
            <a:lvl1pPr>
              <a:defRPr/>
            </a:lvl1pPr>
          </a:lstStyle>
          <a:p>
            <a:fld id="{746477FF-7755-4C8A-B50B-3FB624F685CF}" type="slidenum">
              <a:rPr lang="en-US"/>
              <a:pPr/>
              <a:t>‹#›</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0907"/>
                                        </p:tgtEl>
                                        <p:attrNameLst>
                                          <p:attrName>style.visibility</p:attrName>
                                        </p:attrNameLst>
                                      </p:cBhvr>
                                      <p:to>
                                        <p:strVal val="visible"/>
                                      </p:to>
                                    </p:set>
                                    <p:animEffect transition="in" filter="fade">
                                      <p:cBhvr>
                                        <p:cTn id="7" dur="1000"/>
                                        <p:tgtEl>
                                          <p:spTgt spid="80907"/>
                                        </p:tgtEl>
                                      </p:cBhvr>
                                    </p:animEffect>
                                    <p:anim calcmode="lin" valueType="num">
                                      <p:cBhvr>
                                        <p:cTn id="8" dur="1000" fill="hold"/>
                                        <p:tgtEl>
                                          <p:spTgt spid="80907"/>
                                        </p:tgtEl>
                                        <p:attrNameLst>
                                          <p:attrName>ppt_x</p:attrName>
                                        </p:attrNameLst>
                                      </p:cBhvr>
                                      <p:tavLst>
                                        <p:tav tm="0">
                                          <p:val>
                                            <p:strVal val="#ppt_x"/>
                                          </p:val>
                                        </p:tav>
                                        <p:tav tm="100000">
                                          <p:val>
                                            <p:strVal val="#ppt_x"/>
                                          </p:val>
                                        </p:tav>
                                      </p:tavLst>
                                    </p:anim>
                                    <p:anim calcmode="lin" valueType="num">
                                      <p:cBhvr>
                                        <p:cTn id="9" dur="898" decel="100000" fill="hold"/>
                                        <p:tgtEl>
                                          <p:spTgt spid="80907"/>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090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0908">
                                            <p:txEl>
                                              <p:pRg st="0" end="0"/>
                                            </p:txEl>
                                          </p:spTgt>
                                        </p:tgtEl>
                                        <p:attrNameLst>
                                          <p:attrName>style.visibility</p:attrName>
                                        </p:attrNameLst>
                                      </p:cBhvr>
                                      <p:to>
                                        <p:strVal val="visible"/>
                                      </p:to>
                                    </p:set>
                                    <p:animEffect transition="in" filter="fade">
                                      <p:cBhvr>
                                        <p:cTn id="15" dur="1000"/>
                                        <p:tgtEl>
                                          <p:spTgt spid="80908">
                                            <p:txEl>
                                              <p:pRg st="0" end="0"/>
                                            </p:txEl>
                                          </p:spTgt>
                                        </p:tgtEl>
                                      </p:cBhvr>
                                    </p:animEffect>
                                    <p:anim calcmode="lin" valueType="num">
                                      <p:cBhvr>
                                        <p:cTn id="16" dur="1000" fill="hold"/>
                                        <p:tgtEl>
                                          <p:spTgt spid="80908">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80908">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8090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7" grpId="0"/>
      <p:bldP spid="80908" grpId="0" build="p">
        <p:tmplLst>
          <p:tmpl lvl="1">
            <p:tnLst>
              <p:par>
                <p:cTn presetID="37" presetClass="entr" presetSubtype="0" fill="hold" nodeType="clickEffect">
                  <p:stCondLst>
                    <p:cond delay="0"/>
                  </p:stCondLst>
                  <p:childTnLst>
                    <p:set>
                      <p:cBhvr>
                        <p:cTn dur="1" fill="hold">
                          <p:stCondLst>
                            <p:cond delay="0"/>
                          </p:stCondLst>
                        </p:cTn>
                        <p:tgtEl>
                          <p:spTgt spid="80908"/>
                        </p:tgtEl>
                        <p:attrNameLst>
                          <p:attrName>style.visibility</p:attrName>
                        </p:attrNameLst>
                      </p:cBhvr>
                      <p:to>
                        <p:strVal val="visible"/>
                      </p:to>
                    </p:set>
                    <p:animEffect transition="in" filter="fade">
                      <p:cBhvr>
                        <p:cTn dur="1000"/>
                        <p:tgtEl>
                          <p:spTgt spid="80908"/>
                        </p:tgtEl>
                      </p:cBhvr>
                    </p:animEffect>
                    <p:anim calcmode="lin" valueType="num">
                      <p:cBhvr>
                        <p:cTn dur="1000" fill="hold"/>
                        <p:tgtEl>
                          <p:spTgt spid="80908"/>
                        </p:tgtEl>
                        <p:attrNameLst>
                          <p:attrName>ppt_x</p:attrName>
                        </p:attrNameLst>
                      </p:cBhvr>
                      <p:tavLst>
                        <p:tav tm="0">
                          <p:val>
                            <p:strVal val="#ppt_x"/>
                          </p:val>
                        </p:tav>
                        <p:tav tm="100000">
                          <p:val>
                            <p:strVal val="#ppt_x"/>
                          </p:val>
                        </p:tav>
                      </p:tavLst>
                    </p:anim>
                    <p:anim calcmode="lin" valueType="num">
                      <p:cBhvr>
                        <p:cTn dur="898" decel="100000" fill="hold"/>
                        <p:tgtEl>
                          <p:spTgt spid="8090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80908"/>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B16A266-EE8C-43A0-A593-2EAA7A4F7A70}"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24D81AE-1615-4136-AAFF-F777AFEC56C1}"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en-U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5C7AA2B0-F968-495C-A1EA-A0E6E9A410F1}" type="slidenum">
              <a:rPr lang="en-US"/>
              <a:pPr/>
              <a:t>‹#›</a:t>
            </a:fld>
            <a:endParaRPr lang="en-U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95B72BD-BE0E-4DFF-9B1F-BA0BC18F24CB}"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CB5CA97-B0DE-411B-B0E2-6D5FC15BF410}"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1D66D55-A197-4992-A007-D1B3C1B60BDD}"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F8FEF3DF-DB79-4FBA-B0D4-C5F1632CFCA2}"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64E693E4-7BE3-4077-A17C-E1F46B143989}"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6EA050C4-67B8-461B-A663-A1CD7A40C21A}"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D793660-2D64-466D-B608-1B2109D27C99}"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58DC217-886B-4372-AB97-79CBBC30C8B2}"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latin typeface="Arial" charset="0"/>
              </a:defRPr>
            </a:lvl1pPr>
          </a:lstStyle>
          <a:p>
            <a:endParaRPr lang="en-US"/>
          </a:p>
        </p:txBody>
      </p:sp>
      <p:sp>
        <p:nvSpPr>
          <p:cNvPr id="798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Arial" charset="0"/>
              </a:defRPr>
            </a:lvl1pPr>
          </a:lstStyle>
          <a:p>
            <a:fld id="{7BB33EA9-83FA-4EC4-A89C-5CAA55380CD8}" type="slidenum">
              <a:rPr lang="en-US"/>
              <a:pPr/>
              <a:t>‹#›</a:t>
            </a:fld>
            <a:endParaRPr lang="en-US"/>
          </a:p>
        </p:txBody>
      </p:sp>
      <p:grpSp>
        <p:nvGrpSpPr>
          <p:cNvPr id="79876" name="Group 4"/>
          <p:cNvGrpSpPr>
            <a:grpSpLocks/>
          </p:cNvGrpSpPr>
          <p:nvPr/>
        </p:nvGrpSpPr>
        <p:grpSpPr bwMode="auto">
          <a:xfrm>
            <a:off x="0" y="0"/>
            <a:ext cx="9140825" cy="6850063"/>
            <a:chOff x="0" y="0"/>
            <a:chExt cx="5758" cy="4315"/>
          </a:xfrm>
        </p:grpSpPr>
        <p:grpSp>
          <p:nvGrpSpPr>
            <p:cNvPr id="79877" name="Group 5"/>
            <p:cNvGrpSpPr>
              <a:grpSpLocks/>
            </p:cNvGrpSpPr>
            <p:nvPr userDrawn="1"/>
          </p:nvGrpSpPr>
          <p:grpSpPr bwMode="auto">
            <a:xfrm>
              <a:off x="1728" y="2230"/>
              <a:ext cx="4027" cy="2085"/>
              <a:chOff x="1728" y="2230"/>
              <a:chExt cx="4027" cy="2085"/>
            </a:xfrm>
          </p:grpSpPr>
          <p:sp>
            <p:nvSpPr>
              <p:cNvPr id="798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798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798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7988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798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798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7988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798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98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Arial" charset="0"/>
              </a:defRPr>
            </a:lvl1pPr>
          </a:lstStyle>
          <a:p>
            <a:endParaRPr lang="en-US"/>
          </a:p>
        </p:txBody>
      </p:sp>
      <p:sp>
        <p:nvSpPr>
          <p:cNvPr id="798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9885"/>
                                        </p:tgtEl>
                                        <p:attrNameLst>
                                          <p:attrName>style.visibility</p:attrName>
                                        </p:attrNameLst>
                                      </p:cBhvr>
                                      <p:to>
                                        <p:strVal val="visible"/>
                                      </p:to>
                                    </p:set>
                                    <p:animEffect transition="in" filter="fade">
                                      <p:cBhvr>
                                        <p:cTn id="7" dur="1000"/>
                                        <p:tgtEl>
                                          <p:spTgt spid="79885"/>
                                        </p:tgtEl>
                                      </p:cBhvr>
                                    </p:animEffect>
                                    <p:anim calcmode="lin" valueType="num">
                                      <p:cBhvr>
                                        <p:cTn id="8" dur="1000" fill="hold"/>
                                        <p:tgtEl>
                                          <p:spTgt spid="79885"/>
                                        </p:tgtEl>
                                        <p:attrNameLst>
                                          <p:attrName>ppt_x</p:attrName>
                                        </p:attrNameLst>
                                      </p:cBhvr>
                                      <p:tavLst>
                                        <p:tav tm="0">
                                          <p:val>
                                            <p:strVal val="#ppt_x"/>
                                          </p:val>
                                        </p:tav>
                                        <p:tav tm="100000">
                                          <p:val>
                                            <p:strVal val="#ppt_x"/>
                                          </p:val>
                                        </p:tav>
                                      </p:tavLst>
                                    </p:anim>
                                    <p:anim calcmode="lin" valueType="num">
                                      <p:cBhvr>
                                        <p:cTn id="9" dur="898" decel="100000" fill="hold"/>
                                        <p:tgtEl>
                                          <p:spTgt spid="79885"/>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988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9887">
                                            <p:txEl>
                                              <p:pRg st="0" end="0"/>
                                            </p:txEl>
                                          </p:spTgt>
                                        </p:tgtEl>
                                        <p:attrNameLst>
                                          <p:attrName>style.visibility</p:attrName>
                                        </p:attrNameLst>
                                      </p:cBhvr>
                                      <p:to>
                                        <p:strVal val="visible"/>
                                      </p:to>
                                    </p:set>
                                    <p:animEffect transition="in" filter="fade">
                                      <p:cBhvr>
                                        <p:cTn id="15" dur="1000"/>
                                        <p:tgtEl>
                                          <p:spTgt spid="79887">
                                            <p:txEl>
                                              <p:pRg st="0" end="0"/>
                                            </p:txEl>
                                          </p:spTgt>
                                        </p:tgtEl>
                                      </p:cBhvr>
                                    </p:animEffect>
                                    <p:anim calcmode="lin" valueType="num">
                                      <p:cBhvr>
                                        <p:cTn id="16" dur="1000" fill="hold"/>
                                        <p:tgtEl>
                                          <p:spTgt spid="7988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988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988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79887">
                                            <p:txEl>
                                              <p:pRg st="1" end="1"/>
                                            </p:txEl>
                                          </p:spTgt>
                                        </p:tgtEl>
                                        <p:attrNameLst>
                                          <p:attrName>style.visibility</p:attrName>
                                        </p:attrNameLst>
                                      </p:cBhvr>
                                      <p:to>
                                        <p:strVal val="visible"/>
                                      </p:to>
                                    </p:set>
                                    <p:animEffect transition="in" filter="fade">
                                      <p:cBhvr>
                                        <p:cTn id="21" dur="1000"/>
                                        <p:tgtEl>
                                          <p:spTgt spid="79887">
                                            <p:txEl>
                                              <p:pRg st="1" end="1"/>
                                            </p:txEl>
                                          </p:spTgt>
                                        </p:tgtEl>
                                      </p:cBhvr>
                                    </p:animEffect>
                                    <p:anim calcmode="lin" valueType="num">
                                      <p:cBhvr>
                                        <p:cTn id="22" dur="1000" fill="hold"/>
                                        <p:tgtEl>
                                          <p:spTgt spid="79887">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7988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7988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79887">
                                            <p:txEl>
                                              <p:pRg st="2" end="2"/>
                                            </p:txEl>
                                          </p:spTgt>
                                        </p:tgtEl>
                                        <p:attrNameLst>
                                          <p:attrName>style.visibility</p:attrName>
                                        </p:attrNameLst>
                                      </p:cBhvr>
                                      <p:to>
                                        <p:strVal val="visible"/>
                                      </p:to>
                                    </p:set>
                                    <p:animEffect transition="in" filter="fade">
                                      <p:cBhvr>
                                        <p:cTn id="27" dur="1000"/>
                                        <p:tgtEl>
                                          <p:spTgt spid="79887">
                                            <p:txEl>
                                              <p:pRg st="2" end="2"/>
                                            </p:txEl>
                                          </p:spTgt>
                                        </p:tgtEl>
                                      </p:cBhvr>
                                    </p:animEffect>
                                    <p:anim calcmode="lin" valueType="num">
                                      <p:cBhvr>
                                        <p:cTn id="28" dur="1000" fill="hold"/>
                                        <p:tgtEl>
                                          <p:spTgt spid="7988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7988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7988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79887">
                                            <p:txEl>
                                              <p:pRg st="3" end="3"/>
                                            </p:txEl>
                                          </p:spTgt>
                                        </p:tgtEl>
                                        <p:attrNameLst>
                                          <p:attrName>style.visibility</p:attrName>
                                        </p:attrNameLst>
                                      </p:cBhvr>
                                      <p:to>
                                        <p:strVal val="visible"/>
                                      </p:to>
                                    </p:set>
                                    <p:animEffect transition="in" filter="fade">
                                      <p:cBhvr>
                                        <p:cTn id="33" dur="1000"/>
                                        <p:tgtEl>
                                          <p:spTgt spid="79887">
                                            <p:txEl>
                                              <p:pRg st="3" end="3"/>
                                            </p:txEl>
                                          </p:spTgt>
                                        </p:tgtEl>
                                      </p:cBhvr>
                                    </p:animEffect>
                                    <p:anim calcmode="lin" valueType="num">
                                      <p:cBhvr>
                                        <p:cTn id="34" dur="1000" fill="hold"/>
                                        <p:tgtEl>
                                          <p:spTgt spid="79887">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7988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7988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79887">
                                            <p:txEl>
                                              <p:pRg st="4" end="4"/>
                                            </p:txEl>
                                          </p:spTgt>
                                        </p:tgtEl>
                                        <p:attrNameLst>
                                          <p:attrName>style.visibility</p:attrName>
                                        </p:attrNameLst>
                                      </p:cBhvr>
                                      <p:to>
                                        <p:strVal val="visible"/>
                                      </p:to>
                                    </p:set>
                                    <p:animEffect transition="in" filter="fade">
                                      <p:cBhvr>
                                        <p:cTn id="39" dur="1000"/>
                                        <p:tgtEl>
                                          <p:spTgt spid="79887">
                                            <p:txEl>
                                              <p:pRg st="4" end="4"/>
                                            </p:txEl>
                                          </p:spTgt>
                                        </p:tgtEl>
                                      </p:cBhvr>
                                    </p:animEffect>
                                    <p:anim calcmode="lin" valueType="num">
                                      <p:cBhvr>
                                        <p:cTn id="40" dur="1000" fill="hold"/>
                                        <p:tgtEl>
                                          <p:spTgt spid="7988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7988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7988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5" grpId="0"/>
      <p:bldP spid="79887" grpId="0" build="p">
        <p:tmplLst>
          <p:tmpl lvl="1">
            <p:tnLst>
              <p:par>
                <p:cTn presetID="37" presetClass="entr" presetSubtype="0" fill="hold" nodeType="clickEffect">
                  <p:stCondLst>
                    <p:cond delay="0"/>
                  </p:stCondLst>
                  <p:childTnLst>
                    <p:set>
                      <p:cBhvr>
                        <p:cTn dur="1" fill="hold">
                          <p:stCondLst>
                            <p:cond delay="0"/>
                          </p:stCondLst>
                        </p:cTn>
                        <p:tgtEl>
                          <p:spTgt spid="79887"/>
                        </p:tgtEl>
                        <p:attrNameLst>
                          <p:attrName>style.visibility</p:attrName>
                        </p:attrNameLst>
                      </p:cBhvr>
                      <p:to>
                        <p:strVal val="visible"/>
                      </p:to>
                    </p:set>
                    <p:animEffect transition="in" filter="fade">
                      <p:cBhvr>
                        <p:cTn dur="1000"/>
                        <p:tgtEl>
                          <p:spTgt spid="79887"/>
                        </p:tgtEl>
                      </p:cBhvr>
                    </p:animEffect>
                    <p:anim calcmode="lin" valueType="num">
                      <p:cBhvr>
                        <p:cTn dur="1000" fill="hold"/>
                        <p:tgtEl>
                          <p:spTgt spid="79887"/>
                        </p:tgtEl>
                        <p:attrNameLst>
                          <p:attrName>ppt_x</p:attrName>
                        </p:attrNameLst>
                      </p:cBhvr>
                      <p:tavLst>
                        <p:tav tm="0">
                          <p:val>
                            <p:strVal val="#ppt_x"/>
                          </p:val>
                        </p:tav>
                        <p:tav tm="100000">
                          <p:val>
                            <p:strVal val="#ppt_x"/>
                          </p:val>
                        </p:tav>
                      </p:tavLst>
                    </p:anim>
                    <p:anim calcmode="lin" valueType="num">
                      <p:cBhvr>
                        <p:cTn dur="898" decel="100000" fill="hold"/>
                        <p:tgtEl>
                          <p:spTgt spid="7988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7988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79887"/>
                        </p:tgtEl>
                        <p:attrNameLst>
                          <p:attrName>style.visibility</p:attrName>
                        </p:attrNameLst>
                      </p:cBhvr>
                      <p:to>
                        <p:strVal val="visible"/>
                      </p:to>
                    </p:set>
                    <p:animEffect transition="in" filter="fade">
                      <p:cBhvr>
                        <p:cTn dur="1000"/>
                        <p:tgtEl>
                          <p:spTgt spid="79887"/>
                        </p:tgtEl>
                      </p:cBhvr>
                    </p:animEffect>
                    <p:anim calcmode="lin" valueType="num">
                      <p:cBhvr>
                        <p:cTn dur="1000" fill="hold"/>
                        <p:tgtEl>
                          <p:spTgt spid="79887"/>
                        </p:tgtEl>
                        <p:attrNameLst>
                          <p:attrName>ppt_x</p:attrName>
                        </p:attrNameLst>
                      </p:cBhvr>
                      <p:tavLst>
                        <p:tav tm="0">
                          <p:val>
                            <p:strVal val="#ppt_x"/>
                          </p:val>
                        </p:tav>
                        <p:tav tm="100000">
                          <p:val>
                            <p:strVal val="#ppt_x"/>
                          </p:val>
                        </p:tav>
                      </p:tavLst>
                    </p:anim>
                    <p:anim calcmode="lin" valueType="num">
                      <p:cBhvr>
                        <p:cTn dur="898" decel="100000" fill="hold"/>
                        <p:tgtEl>
                          <p:spTgt spid="7988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7988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79887"/>
                        </p:tgtEl>
                        <p:attrNameLst>
                          <p:attrName>style.visibility</p:attrName>
                        </p:attrNameLst>
                      </p:cBhvr>
                      <p:to>
                        <p:strVal val="visible"/>
                      </p:to>
                    </p:set>
                    <p:animEffect transition="in" filter="fade">
                      <p:cBhvr>
                        <p:cTn dur="1000"/>
                        <p:tgtEl>
                          <p:spTgt spid="79887"/>
                        </p:tgtEl>
                      </p:cBhvr>
                    </p:animEffect>
                    <p:anim calcmode="lin" valueType="num">
                      <p:cBhvr>
                        <p:cTn dur="1000" fill="hold"/>
                        <p:tgtEl>
                          <p:spTgt spid="79887"/>
                        </p:tgtEl>
                        <p:attrNameLst>
                          <p:attrName>ppt_x</p:attrName>
                        </p:attrNameLst>
                      </p:cBhvr>
                      <p:tavLst>
                        <p:tav tm="0">
                          <p:val>
                            <p:strVal val="#ppt_x"/>
                          </p:val>
                        </p:tav>
                        <p:tav tm="100000">
                          <p:val>
                            <p:strVal val="#ppt_x"/>
                          </p:val>
                        </p:tav>
                      </p:tavLst>
                    </p:anim>
                    <p:anim calcmode="lin" valueType="num">
                      <p:cBhvr>
                        <p:cTn dur="898" decel="100000" fill="hold"/>
                        <p:tgtEl>
                          <p:spTgt spid="7988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7988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79887"/>
                        </p:tgtEl>
                        <p:attrNameLst>
                          <p:attrName>style.visibility</p:attrName>
                        </p:attrNameLst>
                      </p:cBhvr>
                      <p:to>
                        <p:strVal val="visible"/>
                      </p:to>
                    </p:set>
                    <p:animEffect transition="in" filter="fade">
                      <p:cBhvr>
                        <p:cTn dur="1000"/>
                        <p:tgtEl>
                          <p:spTgt spid="79887"/>
                        </p:tgtEl>
                      </p:cBhvr>
                    </p:animEffect>
                    <p:anim calcmode="lin" valueType="num">
                      <p:cBhvr>
                        <p:cTn dur="1000" fill="hold"/>
                        <p:tgtEl>
                          <p:spTgt spid="79887"/>
                        </p:tgtEl>
                        <p:attrNameLst>
                          <p:attrName>ppt_x</p:attrName>
                        </p:attrNameLst>
                      </p:cBhvr>
                      <p:tavLst>
                        <p:tav tm="0">
                          <p:val>
                            <p:strVal val="#ppt_x"/>
                          </p:val>
                        </p:tav>
                        <p:tav tm="100000">
                          <p:val>
                            <p:strVal val="#ppt_x"/>
                          </p:val>
                        </p:tav>
                      </p:tavLst>
                    </p:anim>
                    <p:anim calcmode="lin" valueType="num">
                      <p:cBhvr>
                        <p:cTn dur="898" decel="100000" fill="hold"/>
                        <p:tgtEl>
                          <p:spTgt spid="7988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7988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79887"/>
                        </p:tgtEl>
                        <p:attrNameLst>
                          <p:attrName>style.visibility</p:attrName>
                        </p:attrNameLst>
                      </p:cBhvr>
                      <p:to>
                        <p:strVal val="visible"/>
                      </p:to>
                    </p:set>
                    <p:animEffect transition="in" filter="fade">
                      <p:cBhvr>
                        <p:cTn dur="1000"/>
                        <p:tgtEl>
                          <p:spTgt spid="79887"/>
                        </p:tgtEl>
                      </p:cBhvr>
                    </p:animEffect>
                    <p:anim calcmode="lin" valueType="num">
                      <p:cBhvr>
                        <p:cTn dur="1000" fill="hold"/>
                        <p:tgtEl>
                          <p:spTgt spid="79887"/>
                        </p:tgtEl>
                        <p:attrNameLst>
                          <p:attrName>ppt_x</p:attrName>
                        </p:attrNameLst>
                      </p:cBhvr>
                      <p:tavLst>
                        <p:tav tm="0">
                          <p:val>
                            <p:strVal val="#ppt_x"/>
                          </p:val>
                        </p:tav>
                        <p:tav tm="100000">
                          <p:val>
                            <p:strVal val="#ppt_x"/>
                          </p:val>
                        </p:tav>
                      </p:tavLst>
                    </p:anim>
                    <p:anim calcmode="lin" valueType="num">
                      <p:cBhvr>
                        <p:cTn dur="898" decel="100000" fill="hold"/>
                        <p:tgtEl>
                          <p:spTgt spid="7988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79887"/>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upload.wikimedia.org/wikipedia/commons/7/7a/Rx_symbol.p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fda.gov/oc/history/historyoffda/longdescriptions/lashlure.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MCj02509240000[1]"/>
          <p:cNvPicPr>
            <a:picLocks noChangeAspect="1" noChangeArrowheads="1"/>
          </p:cNvPicPr>
          <p:nvPr/>
        </p:nvPicPr>
        <p:blipFill>
          <a:blip r:embed="rId2" cstate="print"/>
          <a:srcRect/>
          <a:stretch>
            <a:fillRect/>
          </a:stretch>
        </p:blipFill>
        <p:spPr bwMode="auto">
          <a:xfrm>
            <a:off x="2286000" y="2438400"/>
            <a:ext cx="2974975" cy="3962400"/>
          </a:xfrm>
          <a:prstGeom prst="rect">
            <a:avLst/>
          </a:prstGeom>
          <a:noFill/>
        </p:spPr>
      </p:pic>
      <p:sp>
        <p:nvSpPr>
          <p:cNvPr id="2056" name="WordArt 8"/>
          <p:cNvSpPr>
            <a:spLocks noChangeArrowheads="1" noChangeShapeType="1" noTextEdit="1"/>
          </p:cNvSpPr>
          <p:nvPr/>
        </p:nvSpPr>
        <p:spPr bwMode="auto">
          <a:xfrm>
            <a:off x="609600" y="1143000"/>
            <a:ext cx="4219575" cy="809625"/>
          </a:xfrm>
          <a:prstGeom prst="rect">
            <a:avLst/>
          </a:prstGeom>
        </p:spPr>
        <p:txBody>
          <a:bodyPr wrap="none" fromWordArt="1">
            <a:prstTxWarp prst="textDoubleWave1">
              <a:avLst>
                <a:gd name="adj1" fmla="val 6500"/>
                <a:gd name="adj2" fmla="val 0"/>
              </a:avLst>
            </a:prstTxWarp>
          </a:bodyPr>
          <a:lstStyle/>
          <a:p>
            <a:r>
              <a:rPr lang="en-US" sz="4000" kern="10" spc="-400">
                <a:ln w="12700">
                  <a:solidFill>
                    <a:srgbClr val="000099"/>
                  </a:solidFill>
                  <a:round/>
                  <a:headEnd/>
                  <a:tailEnd/>
                </a:ln>
                <a:solidFill>
                  <a:srgbClr val="33CCFF"/>
                </a:solidFill>
                <a:effectLst>
                  <a:outerShdw dist="125724" dir="18900000" algn="ctr" rotWithShape="0">
                    <a:srgbClr val="000099"/>
                  </a:outerShdw>
                </a:effectLst>
                <a:latin typeface="Comic Sans MS"/>
              </a:rPr>
              <a:t>PHARMACOLOGY</a:t>
            </a:r>
          </a:p>
        </p:txBody>
      </p:sp>
      <p:sp>
        <p:nvSpPr>
          <p:cNvPr id="2057" name="WordArt 9"/>
          <p:cNvSpPr>
            <a:spLocks noChangeArrowheads="1" noChangeShapeType="1" noTextEdit="1"/>
          </p:cNvSpPr>
          <p:nvPr/>
        </p:nvSpPr>
        <p:spPr bwMode="auto">
          <a:xfrm>
            <a:off x="5257800" y="5715000"/>
            <a:ext cx="3657600" cy="733425"/>
          </a:xfrm>
          <a:prstGeom prst="rect">
            <a:avLst/>
          </a:prstGeom>
        </p:spPr>
        <p:txBody>
          <a:bodyPr wrap="none" fromWordArt="1">
            <a:prstTxWarp prst="textDoubleWave1">
              <a:avLst>
                <a:gd name="adj1" fmla="val 6500"/>
                <a:gd name="adj2" fmla="val 0"/>
              </a:avLst>
            </a:prstTxWarp>
          </a:bodyPr>
          <a:lstStyle/>
          <a:p>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Comic Sans MS"/>
              </a:rPr>
              <a:t>A Brief History...</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1" name="Rectangle 3"/>
          <p:cNvSpPr>
            <a:spLocks noGrp="1" noChangeArrowheads="1"/>
          </p:cNvSpPr>
          <p:nvPr>
            <p:ph type="body" idx="1"/>
          </p:nvPr>
        </p:nvSpPr>
        <p:spPr>
          <a:xfrm>
            <a:off x="457200" y="2332038"/>
            <a:ext cx="8229600" cy="4525962"/>
          </a:xfrm>
        </p:spPr>
        <p:txBody>
          <a:bodyPr/>
          <a:lstStyle/>
          <a:p>
            <a:pPr>
              <a:buFont typeface="Wingdings" pitchFamily="2" charset="2"/>
              <a:buNone/>
            </a:pPr>
            <a:r>
              <a:rPr lang="en-US" sz="2000" dirty="0">
                <a:latin typeface="Comic Sans MS" pitchFamily="66" charset="0"/>
              </a:rPr>
              <a:t>	Further changes included adding a veterinary medical branch of the FDA, which later became the </a:t>
            </a:r>
            <a:r>
              <a:rPr lang="en-US" sz="2000" b="1" u="sng" dirty="0">
                <a:solidFill>
                  <a:srgbClr val="FFC000"/>
                </a:solidFill>
                <a:latin typeface="Comic Sans MS" pitchFamily="66" charset="0"/>
              </a:rPr>
              <a:t>Center for Veterinary Medicine (CVM</a:t>
            </a:r>
            <a:r>
              <a:rPr lang="en-US" sz="2000" b="1" u="sng" dirty="0" smtClean="0">
                <a:solidFill>
                  <a:srgbClr val="FFC000"/>
                </a:solidFill>
                <a:latin typeface="Comic Sans MS" pitchFamily="66" charset="0"/>
              </a:rPr>
              <a:t>)</a:t>
            </a:r>
            <a:r>
              <a:rPr lang="en-US" sz="2000" b="1" dirty="0" smtClean="0">
                <a:solidFill>
                  <a:srgbClr val="FFC000"/>
                </a:solidFill>
                <a:latin typeface="Comic Sans MS" pitchFamily="66" charset="0"/>
              </a:rPr>
              <a:t>.</a:t>
            </a:r>
            <a:r>
              <a:rPr lang="en-US" sz="2000" dirty="0" smtClean="0">
                <a:latin typeface="Comic Sans MS" pitchFamily="66" charset="0"/>
              </a:rPr>
              <a:t>  </a:t>
            </a:r>
            <a:r>
              <a:rPr lang="en-US" sz="2000" dirty="0">
                <a:latin typeface="Comic Sans MS" pitchFamily="66" charset="0"/>
              </a:rPr>
              <a:t>The CVM controls animal drugs, food additives, feed ingredients, and marketed animal devices.</a:t>
            </a:r>
          </a:p>
          <a:p>
            <a:pPr>
              <a:buFont typeface="Wingdings" pitchFamily="2" charset="2"/>
              <a:buNone/>
            </a:pPr>
            <a:endParaRPr lang="en-US" sz="2000" dirty="0">
              <a:latin typeface="Comic Sans MS" pitchFamily="66" charset="0"/>
            </a:endParaRPr>
          </a:p>
          <a:p>
            <a:pPr>
              <a:buFont typeface="Wingdings" pitchFamily="2" charset="2"/>
              <a:buNone/>
            </a:pPr>
            <a:r>
              <a:rPr lang="en-US" sz="2000" dirty="0">
                <a:latin typeface="Comic Sans MS" pitchFamily="66" charset="0"/>
              </a:rPr>
              <a:t>	Subsequent amendments were added for New Animal Drugs that required manufacturers to prove that their drug is safe for animals and does what the label states. </a:t>
            </a:r>
          </a:p>
          <a:p>
            <a:pPr>
              <a:buFont typeface="Wingdings" pitchFamily="2" charset="2"/>
              <a:buNone/>
            </a:pPr>
            <a:endParaRPr lang="en-US" sz="2000" dirty="0">
              <a:latin typeface="Comic Sans MS" pitchFamily="66" charset="0"/>
            </a:endParaRPr>
          </a:p>
          <a:p>
            <a:pPr>
              <a:buFont typeface="Wingdings" pitchFamily="2" charset="2"/>
              <a:buNone/>
            </a:pPr>
            <a:r>
              <a:rPr lang="en-US" sz="2000" dirty="0">
                <a:latin typeface="Comic Sans MS" pitchFamily="66" charset="0"/>
              </a:rPr>
              <a:t>	Also, manufacturers of drugs used on large animals need to test for drug residues and provide a withdrawal period so that dairy, poultry, and meat products that are consumed by people are drug free.</a:t>
            </a:r>
          </a:p>
        </p:txBody>
      </p:sp>
      <p:sp>
        <p:nvSpPr>
          <p:cNvPr id="94214" name="Text Box 6"/>
          <p:cNvSpPr txBox="1">
            <a:spLocks noChangeArrowheads="1"/>
          </p:cNvSpPr>
          <p:nvPr/>
        </p:nvSpPr>
        <p:spPr bwMode="auto">
          <a:xfrm>
            <a:off x="3946525" y="1738313"/>
            <a:ext cx="1282700" cy="244475"/>
          </a:xfrm>
          <a:prstGeom prst="rect">
            <a:avLst/>
          </a:prstGeom>
          <a:noFill/>
          <a:ln w="9525">
            <a:noFill/>
            <a:miter lim="800000"/>
            <a:headEnd/>
            <a:tailEnd/>
          </a:ln>
          <a:effectLst/>
        </p:spPr>
        <p:txBody>
          <a:bodyPr wrap="none">
            <a:spAutoFit/>
          </a:bodyPr>
          <a:lstStyle/>
          <a:p>
            <a:pPr algn="l"/>
            <a:r>
              <a:rPr lang="en-US" sz="1000">
                <a:effectLst/>
              </a:rPr>
              <a:t>CVM’s official logo</a:t>
            </a:r>
          </a:p>
        </p:txBody>
      </p:sp>
      <p:pic>
        <p:nvPicPr>
          <p:cNvPr id="5122" name="Picture 2"/>
          <p:cNvPicPr>
            <a:picLocks noChangeAspect="1" noChangeArrowheads="1"/>
          </p:cNvPicPr>
          <p:nvPr/>
        </p:nvPicPr>
        <p:blipFill>
          <a:blip r:embed="rId2" cstate="print"/>
          <a:srcRect/>
          <a:stretch>
            <a:fillRect/>
          </a:stretch>
        </p:blipFill>
        <p:spPr bwMode="auto">
          <a:xfrm>
            <a:off x="3124200" y="152400"/>
            <a:ext cx="3086100" cy="205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WordArt 5"/>
          <p:cNvSpPr>
            <a:spLocks noChangeArrowheads="1" noChangeShapeType="1" noTextEdit="1"/>
          </p:cNvSpPr>
          <p:nvPr/>
        </p:nvSpPr>
        <p:spPr bwMode="auto">
          <a:xfrm>
            <a:off x="2971800" y="152400"/>
            <a:ext cx="3352800" cy="1066800"/>
          </a:xfrm>
          <a:prstGeom prst="rect">
            <a:avLst/>
          </a:prstGeom>
        </p:spPr>
        <p:txBody>
          <a:bodyPr wrap="none" fromWordArt="1">
            <a:prstTxWarp prst="textFadeUp">
              <a:avLst>
                <a:gd name="adj" fmla="val 9991"/>
              </a:avLst>
            </a:prstTxWarp>
          </a:bodyPr>
          <a:lstStyle/>
          <a:p>
            <a:r>
              <a:rPr lang="en-US" sz="40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PRESCRIPTION </a:t>
            </a:r>
          </a:p>
          <a:p>
            <a:r>
              <a:rPr lang="en-US" sz="40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DRUGS</a:t>
            </a:r>
          </a:p>
        </p:txBody>
      </p:sp>
      <p:pic>
        <p:nvPicPr>
          <p:cNvPr id="96264" name="Picture 8" descr="Figure 1"/>
          <p:cNvPicPr>
            <a:picLocks noChangeAspect="1" noChangeArrowheads="1"/>
          </p:cNvPicPr>
          <p:nvPr/>
        </p:nvPicPr>
        <p:blipFill>
          <a:blip r:embed="rId2" cstate="print"/>
          <a:srcRect/>
          <a:stretch>
            <a:fillRect/>
          </a:stretch>
        </p:blipFill>
        <p:spPr bwMode="auto">
          <a:xfrm>
            <a:off x="152400" y="5359400"/>
            <a:ext cx="1981200" cy="1498600"/>
          </a:xfrm>
          <a:prstGeom prst="rect">
            <a:avLst/>
          </a:prstGeom>
          <a:noFill/>
        </p:spPr>
      </p:pic>
      <p:pic>
        <p:nvPicPr>
          <p:cNvPr id="96266" name="Picture 10" descr="Figure 2"/>
          <p:cNvPicPr>
            <a:picLocks noChangeAspect="1" noChangeArrowheads="1"/>
          </p:cNvPicPr>
          <p:nvPr/>
        </p:nvPicPr>
        <p:blipFill>
          <a:blip r:embed="rId3" cstate="print"/>
          <a:srcRect/>
          <a:stretch>
            <a:fillRect/>
          </a:stretch>
        </p:blipFill>
        <p:spPr bwMode="auto">
          <a:xfrm>
            <a:off x="3962400" y="5372100"/>
            <a:ext cx="1100138" cy="1485900"/>
          </a:xfrm>
          <a:prstGeom prst="rect">
            <a:avLst/>
          </a:prstGeom>
          <a:noFill/>
        </p:spPr>
      </p:pic>
      <p:pic>
        <p:nvPicPr>
          <p:cNvPr id="96270" name="Picture 14" descr="Rx_symbol">
            <a:hlinkClick r:id="rId4"/>
          </p:cNvPr>
          <p:cNvPicPr>
            <a:picLocks noChangeAspect="1" noChangeArrowheads="1"/>
          </p:cNvPicPr>
          <p:nvPr/>
        </p:nvPicPr>
        <p:blipFill>
          <a:blip r:embed="rId5" cstate="print"/>
          <a:srcRect/>
          <a:stretch>
            <a:fillRect/>
          </a:stretch>
        </p:blipFill>
        <p:spPr bwMode="auto">
          <a:xfrm>
            <a:off x="7620000" y="5505450"/>
            <a:ext cx="1336675" cy="1352550"/>
          </a:xfrm>
          <a:prstGeom prst="rect">
            <a:avLst/>
          </a:prstGeom>
          <a:noFill/>
        </p:spPr>
      </p:pic>
      <p:sp>
        <p:nvSpPr>
          <p:cNvPr id="96271" name="Text Box 15"/>
          <p:cNvSpPr txBox="1">
            <a:spLocks noChangeArrowheads="1"/>
          </p:cNvSpPr>
          <p:nvPr/>
        </p:nvSpPr>
        <p:spPr bwMode="auto">
          <a:xfrm>
            <a:off x="762000" y="1447800"/>
            <a:ext cx="7696200" cy="3752850"/>
          </a:xfrm>
          <a:prstGeom prst="rect">
            <a:avLst/>
          </a:prstGeom>
          <a:noFill/>
          <a:ln w="9525">
            <a:noFill/>
            <a:miter lim="800000"/>
            <a:headEnd/>
            <a:tailEnd/>
          </a:ln>
          <a:effectLst/>
        </p:spPr>
        <p:txBody>
          <a:bodyPr>
            <a:spAutoFit/>
          </a:bodyPr>
          <a:lstStyle/>
          <a:p>
            <a:r>
              <a:rPr lang="en-US" sz="1800" dirty="0">
                <a:effectLst/>
              </a:rPr>
              <a:t>Drugs that are regulated by the FDA and are limited to use under the supervision of a veterinarian or physician. They must come with a label that reads:</a:t>
            </a:r>
          </a:p>
          <a:p>
            <a:endParaRPr lang="en-US" sz="1800" b="1" dirty="0">
              <a:effectLst/>
            </a:endParaRPr>
          </a:p>
          <a:p>
            <a:r>
              <a:rPr lang="en-US" sz="2000" b="1" dirty="0">
                <a:solidFill>
                  <a:srgbClr val="FFC000"/>
                </a:solidFill>
                <a:effectLst/>
              </a:rPr>
              <a:t>“CAUTION: Federal law restricts the use of this drug to use by or on the order of a licensed veterinarian”</a:t>
            </a:r>
            <a:r>
              <a:rPr lang="en-US" sz="2000" b="1" dirty="0">
                <a:effectLst/>
              </a:rPr>
              <a:t>.</a:t>
            </a:r>
          </a:p>
          <a:p>
            <a:endParaRPr lang="en-US" sz="2000" b="1" dirty="0">
              <a:effectLst/>
            </a:endParaRPr>
          </a:p>
          <a:p>
            <a:r>
              <a:rPr lang="en-US" sz="1800" dirty="0">
                <a:effectLst/>
              </a:rPr>
              <a:t>They are regulated because of their potential danger, toxicity, administration difficulty, etc. Prescription drugs can only be obtained through a veterinarian OR via a prescription from one. In order to receive a prescription, </a:t>
            </a:r>
            <a:r>
              <a:rPr lang="en-US" sz="1800" dirty="0">
                <a:solidFill>
                  <a:srgbClr val="800000"/>
                </a:solidFill>
                <a:effectLst/>
              </a:rPr>
              <a:t>a VETERINARIAN/CLIENT/PATIENT RELATIONSHIP must be in place</a:t>
            </a:r>
            <a:r>
              <a:rPr lang="en-US" sz="1800" dirty="0">
                <a:effectLst/>
              </a:rPr>
              <a:t>.</a:t>
            </a:r>
          </a:p>
          <a:p>
            <a:r>
              <a:rPr lang="en-US" sz="1800" dirty="0">
                <a:effectLst/>
              </a:rPr>
              <a:t> </a:t>
            </a:r>
          </a:p>
        </p:txBody>
      </p:sp>
      <p:pic>
        <p:nvPicPr>
          <p:cNvPr id="3074" name="Picture 2"/>
          <p:cNvPicPr>
            <a:picLocks noChangeAspect="1" noChangeArrowheads="1"/>
          </p:cNvPicPr>
          <p:nvPr/>
        </p:nvPicPr>
        <p:blipFill>
          <a:blip r:embed="rId6" cstate="print"/>
          <a:srcRect/>
          <a:stretch>
            <a:fillRect/>
          </a:stretch>
        </p:blipFill>
        <p:spPr bwMode="auto">
          <a:xfrm>
            <a:off x="0" y="0"/>
            <a:ext cx="1428750" cy="15335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p:txBody>
          <a:bodyPr/>
          <a:lstStyle/>
          <a:p>
            <a:r>
              <a:rPr lang="en-US" sz="3200" u="sng">
                <a:solidFill>
                  <a:srgbClr val="CC0000"/>
                </a:solidFill>
                <a:latin typeface="Comic Sans MS" pitchFamily="66" charset="0"/>
              </a:rPr>
              <a:t>VETERINARIAN/CLIENT/PATIENT</a:t>
            </a:r>
            <a:br>
              <a:rPr lang="en-US" sz="3200" u="sng">
                <a:solidFill>
                  <a:srgbClr val="CC0000"/>
                </a:solidFill>
                <a:latin typeface="Comic Sans MS" pitchFamily="66" charset="0"/>
              </a:rPr>
            </a:br>
            <a:r>
              <a:rPr lang="en-US" sz="3200" u="sng">
                <a:solidFill>
                  <a:srgbClr val="CC0000"/>
                </a:solidFill>
                <a:latin typeface="Comic Sans MS" pitchFamily="66" charset="0"/>
              </a:rPr>
              <a:t>RELATIONSHIP</a:t>
            </a:r>
          </a:p>
        </p:txBody>
      </p:sp>
      <p:sp>
        <p:nvSpPr>
          <p:cNvPr id="99331" name="Rectangle 3"/>
          <p:cNvSpPr>
            <a:spLocks noGrp="1" noChangeArrowheads="1"/>
          </p:cNvSpPr>
          <p:nvPr>
            <p:ph type="body" idx="1"/>
          </p:nvPr>
        </p:nvSpPr>
        <p:spPr>
          <a:xfrm>
            <a:off x="457200" y="1905000"/>
            <a:ext cx="8229600" cy="4525963"/>
          </a:xfrm>
        </p:spPr>
        <p:txBody>
          <a:bodyPr/>
          <a:lstStyle/>
          <a:p>
            <a:pPr>
              <a:buFont typeface="Wingdings" pitchFamily="2" charset="2"/>
              <a:buNone/>
            </a:pPr>
            <a:r>
              <a:rPr lang="en-US">
                <a:latin typeface="Comic Sans MS" pitchFamily="66" charset="0"/>
              </a:rPr>
              <a:t>	A VCPR exists when an animal has been examined by a veterinarian who assumes responsibility for making judgments about the animal’s health and the need for treatment, the client agrees to follow the given instructions, and a veterinarian is available for follow-up. These must all be in place for a VPCR to exist.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6" name="Text Box 4"/>
          <p:cNvSpPr txBox="1">
            <a:spLocks noChangeArrowheads="1"/>
          </p:cNvSpPr>
          <p:nvPr/>
        </p:nvSpPr>
        <p:spPr bwMode="auto">
          <a:xfrm>
            <a:off x="285750" y="509588"/>
            <a:ext cx="8648700" cy="4972050"/>
          </a:xfrm>
          <a:prstGeom prst="rect">
            <a:avLst/>
          </a:prstGeom>
          <a:noFill/>
          <a:ln w="9525">
            <a:noFill/>
            <a:miter lim="800000"/>
            <a:headEnd/>
            <a:tailEnd/>
          </a:ln>
          <a:effectLst/>
        </p:spPr>
        <p:txBody>
          <a:bodyPr wrap="none">
            <a:spAutoFit/>
          </a:bodyPr>
          <a:lstStyle/>
          <a:p>
            <a:r>
              <a:rPr lang="en-US" sz="2000">
                <a:effectLst/>
              </a:rPr>
              <a:t>Using a drug </a:t>
            </a:r>
            <a:r>
              <a:rPr lang="en-US" sz="2000" b="1">
                <a:solidFill>
                  <a:schemeClr val="hlink"/>
                </a:solidFill>
                <a:effectLst/>
              </a:rPr>
              <a:t>OFF-LABEL</a:t>
            </a:r>
            <a:r>
              <a:rPr lang="en-US" sz="2000">
                <a:effectLst/>
              </a:rPr>
              <a:t> or </a:t>
            </a:r>
            <a:r>
              <a:rPr lang="en-US" sz="2000">
                <a:solidFill>
                  <a:schemeClr val="hlink"/>
                </a:solidFill>
                <a:effectLst/>
              </a:rPr>
              <a:t>EXTRA-LABEL</a:t>
            </a:r>
            <a:r>
              <a:rPr lang="en-US" sz="2000">
                <a:effectLst/>
              </a:rPr>
              <a:t> means to use a drug</a:t>
            </a:r>
          </a:p>
          <a:p>
            <a:r>
              <a:rPr lang="en-US" sz="2000">
                <a:effectLst/>
              </a:rPr>
              <a:t>in a manner that is not described on the FDA label for a particular</a:t>
            </a:r>
          </a:p>
          <a:p>
            <a:r>
              <a:rPr lang="en-US" sz="2000">
                <a:effectLst/>
              </a:rPr>
              <a:t>disease/condition in a particular species.</a:t>
            </a:r>
          </a:p>
          <a:p>
            <a:endParaRPr lang="en-US" sz="2000">
              <a:effectLst/>
            </a:endParaRPr>
          </a:p>
          <a:p>
            <a:r>
              <a:rPr lang="en-US" sz="2000">
                <a:effectLst/>
              </a:rPr>
              <a:t>This is allowed under the </a:t>
            </a:r>
          </a:p>
          <a:p>
            <a:r>
              <a:rPr lang="en-US" sz="2000" b="1">
                <a:solidFill>
                  <a:schemeClr val="hlink"/>
                </a:solidFill>
                <a:effectLst/>
              </a:rPr>
              <a:t>ANIMAL MEDICINAL DRUG USE CLARIFICATION ACT (AMDUCA)</a:t>
            </a:r>
          </a:p>
          <a:p>
            <a:r>
              <a:rPr lang="en-US" sz="2000">
                <a:effectLst/>
              </a:rPr>
              <a:t>Of 1994. These drugs must be prescribed by a veterinarian and used</a:t>
            </a:r>
          </a:p>
          <a:p>
            <a:r>
              <a:rPr lang="en-US" sz="2000">
                <a:effectLst/>
              </a:rPr>
              <a:t>within a VCPR and cannot leave residues in food-producing animals.</a:t>
            </a:r>
          </a:p>
          <a:p>
            <a:r>
              <a:rPr lang="en-US" sz="2000">
                <a:effectLst/>
              </a:rPr>
              <a:t>	</a:t>
            </a:r>
          </a:p>
          <a:p>
            <a:r>
              <a:rPr lang="en-US" sz="2000">
                <a:effectLst/>
              </a:rPr>
              <a:t>Example: Rimadyl in cats is used by a number of veterinarians. </a:t>
            </a:r>
          </a:p>
          <a:p>
            <a:r>
              <a:rPr lang="en-US" sz="2000">
                <a:effectLst/>
              </a:rPr>
              <a:t>However the U.S. label states:</a:t>
            </a:r>
          </a:p>
          <a:p>
            <a:endParaRPr lang="en-US" sz="2000">
              <a:solidFill>
                <a:srgbClr val="CC0000"/>
              </a:solidFill>
              <a:effectLst/>
            </a:endParaRPr>
          </a:p>
          <a:p>
            <a:r>
              <a:rPr lang="en-US" sz="1600" b="1">
                <a:solidFill>
                  <a:srgbClr val="FF3300"/>
                </a:solidFill>
                <a:effectLst/>
              </a:rPr>
              <a:t>“WARNINGS: </a:t>
            </a:r>
            <a:r>
              <a:rPr lang="en-US" sz="1600">
                <a:solidFill>
                  <a:srgbClr val="FF3300"/>
                </a:solidFill>
                <a:effectLst/>
              </a:rPr>
              <a:t>Keep out of reach of children. Not for human use.</a:t>
            </a:r>
          </a:p>
          <a:p>
            <a:r>
              <a:rPr lang="en-US" sz="1600">
                <a:solidFill>
                  <a:srgbClr val="FF3300"/>
                </a:solidFill>
                <a:effectLst/>
              </a:rPr>
              <a:t> Consult a physician in cases of accidental human exposure.</a:t>
            </a:r>
          </a:p>
          <a:p>
            <a:r>
              <a:rPr lang="en-US" sz="1600" b="1">
                <a:solidFill>
                  <a:srgbClr val="FF3300"/>
                </a:solidFill>
                <a:effectLst/>
              </a:rPr>
              <a:t>For use in dogs only. </a:t>
            </a:r>
            <a:r>
              <a:rPr lang="en-US" sz="1600">
                <a:solidFill>
                  <a:srgbClr val="FF3300"/>
                </a:solidFill>
                <a:effectLst/>
              </a:rPr>
              <a:t>Do not use in cats.” </a:t>
            </a:r>
          </a:p>
          <a:p>
            <a:endParaRPr lang="en-US" sz="1600">
              <a:solidFill>
                <a:srgbClr val="FF3300"/>
              </a:solidFill>
              <a:effectLst/>
            </a:endParaRPr>
          </a:p>
          <a:p>
            <a:endParaRPr lang="en-US" sz="1600">
              <a:effectLst/>
            </a:endParaRPr>
          </a:p>
        </p:txBody>
      </p:sp>
      <p:pic>
        <p:nvPicPr>
          <p:cNvPr id="100360" name="Picture 8" descr="RIMADYL"/>
          <p:cNvPicPr>
            <a:picLocks noChangeAspect="1" noChangeArrowheads="1"/>
          </p:cNvPicPr>
          <p:nvPr/>
        </p:nvPicPr>
        <p:blipFill>
          <a:blip r:embed="rId2" cstate="print"/>
          <a:srcRect/>
          <a:stretch>
            <a:fillRect/>
          </a:stretch>
        </p:blipFill>
        <p:spPr bwMode="auto">
          <a:xfrm>
            <a:off x="3886200" y="5257800"/>
            <a:ext cx="958850" cy="1381125"/>
          </a:xfrm>
          <a:prstGeom prst="rect">
            <a:avLst/>
          </a:prstGeom>
          <a:noFill/>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r>
              <a:rPr lang="en-US" sz="4000"/>
              <a:t>Categories of Drug Products </a:t>
            </a:r>
          </a:p>
        </p:txBody>
      </p:sp>
      <p:sp>
        <p:nvSpPr>
          <p:cNvPr id="24579" name="Content Placeholder 2"/>
          <p:cNvSpPr>
            <a:spLocks noGrp="1"/>
          </p:cNvSpPr>
          <p:nvPr>
            <p:ph idx="4294967295"/>
          </p:nvPr>
        </p:nvSpPr>
        <p:spPr/>
        <p:txBody>
          <a:bodyPr/>
          <a:lstStyle/>
          <a:p>
            <a:r>
              <a:rPr lang="en-US" sz="2400" dirty="0"/>
              <a:t>Food Animal Residue Avoidance Bank (FARAD) </a:t>
            </a:r>
          </a:p>
          <a:p>
            <a:r>
              <a:rPr lang="en-US" sz="2400" dirty="0"/>
              <a:t>FARAD is a computer-based system designed to provide information on how to avoid drug, pesticide, and environmental contaminant residue problems</a:t>
            </a:r>
          </a:p>
          <a:p>
            <a:r>
              <a:rPr lang="en-US" sz="2400" dirty="0"/>
              <a:t>FARAD contains current label information including withdrawal times of drugs, official tolerances, scientific articles, pharmacokinetics, and the fate of chemicals in food animals</a:t>
            </a:r>
            <a:endParaRPr lang="en-US" sz="2000" dirty="0"/>
          </a:p>
          <a:p>
            <a:r>
              <a:rPr lang="en-US" sz="2400" dirty="0"/>
              <a:t>FARAD also provides a list of drugs prohibited for use in livestock</a:t>
            </a:r>
          </a:p>
        </p:txBody>
      </p:sp>
      <p:sp>
        <p:nvSpPr>
          <p:cNvPr id="24581" name="Footer Placeholder 3"/>
          <p:cNvSpPr txBox="1">
            <a:spLocks noGrp="1"/>
          </p:cNvSpPr>
          <p:nvPr/>
        </p:nvSpPr>
        <p:spPr bwMode="auto">
          <a:xfrm>
            <a:off x="1219200" y="6324600"/>
            <a:ext cx="9144000" cy="320675"/>
          </a:xfrm>
          <a:prstGeom prst="rect">
            <a:avLst/>
          </a:prstGeom>
          <a:noFill/>
          <a:ln w="9525">
            <a:noFill/>
            <a:miter lim="800000"/>
            <a:headEnd/>
            <a:tailEnd/>
          </a:ln>
        </p:spPr>
        <p:txBody>
          <a:bodyPr/>
          <a:lstStyle/>
          <a:p>
            <a:pPr algn="ctr"/>
            <a:r>
              <a:rPr lang="en-US" sz="1400"/>
              <a:t>Copyright © 2011 Delmar, Cengage Learning</a:t>
            </a:r>
          </a:p>
        </p:txBody>
      </p:sp>
      <p:pic>
        <p:nvPicPr>
          <p:cNvPr id="6146" name="Picture 2"/>
          <p:cNvPicPr>
            <a:picLocks noChangeAspect="1" noChangeArrowheads="1"/>
          </p:cNvPicPr>
          <p:nvPr/>
        </p:nvPicPr>
        <p:blipFill>
          <a:blip r:embed="rId3" cstate="print"/>
          <a:srcRect/>
          <a:stretch>
            <a:fillRect/>
          </a:stretch>
        </p:blipFill>
        <p:spPr bwMode="auto">
          <a:xfrm>
            <a:off x="2209800" y="4841346"/>
            <a:ext cx="1409700" cy="201665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lstStyle/>
          <a:p>
            <a:r>
              <a:rPr lang="en-US" sz="3200" b="0">
                <a:latin typeface="Comic Sans MS" pitchFamily="66" charset="0"/>
              </a:rPr>
              <a:t>OVER THE COUNTER DRUGS</a:t>
            </a:r>
          </a:p>
        </p:txBody>
      </p:sp>
      <p:sp>
        <p:nvSpPr>
          <p:cNvPr id="101379" name="Rectangle 3"/>
          <p:cNvSpPr>
            <a:spLocks noGrp="1" noChangeArrowheads="1"/>
          </p:cNvSpPr>
          <p:nvPr>
            <p:ph type="body" idx="1"/>
          </p:nvPr>
        </p:nvSpPr>
        <p:spPr>
          <a:xfrm>
            <a:off x="381000" y="1295400"/>
            <a:ext cx="8229600" cy="4525963"/>
          </a:xfrm>
        </p:spPr>
        <p:txBody>
          <a:bodyPr/>
          <a:lstStyle/>
          <a:p>
            <a:pPr>
              <a:buFont typeface="Wingdings" pitchFamily="2" charset="2"/>
              <a:buNone/>
            </a:pPr>
            <a:r>
              <a:rPr lang="en-US" sz="2800">
                <a:latin typeface="Comic Sans MS" pitchFamily="66" charset="0"/>
              </a:rPr>
              <a:t>	Drugs that do not require a prescription because there is not significant potential for toxicity.</a:t>
            </a:r>
          </a:p>
          <a:p>
            <a:pPr algn="ctr">
              <a:buFont typeface="Wingdings" pitchFamily="2" charset="2"/>
              <a:buNone/>
            </a:pPr>
            <a:r>
              <a:rPr lang="en-US" sz="2800">
                <a:latin typeface="Comic Sans MS" pitchFamily="66" charset="0"/>
              </a:rPr>
              <a:t>		Example: Frontline</a:t>
            </a:r>
          </a:p>
          <a:p>
            <a:pPr algn="ctr">
              <a:buFont typeface="Wingdings" pitchFamily="2" charset="2"/>
              <a:buNone/>
            </a:pPr>
            <a:r>
              <a:rPr lang="en-US" sz="2800">
                <a:latin typeface="Comic Sans MS" pitchFamily="66" charset="0"/>
              </a:rPr>
              <a:t>(required a prescription at one point)</a:t>
            </a:r>
          </a:p>
        </p:txBody>
      </p:sp>
      <p:pic>
        <p:nvPicPr>
          <p:cNvPr id="101383" name="Picture 7" descr="4c0b11e4a1"/>
          <p:cNvPicPr>
            <a:picLocks noChangeAspect="1" noChangeArrowheads="1"/>
          </p:cNvPicPr>
          <p:nvPr/>
        </p:nvPicPr>
        <p:blipFill>
          <a:blip r:embed="rId2" cstate="print"/>
          <a:srcRect/>
          <a:stretch>
            <a:fillRect/>
          </a:stretch>
        </p:blipFill>
        <p:spPr bwMode="auto">
          <a:xfrm>
            <a:off x="3124200" y="3581400"/>
            <a:ext cx="3543300" cy="3009900"/>
          </a:xfrm>
          <a:prstGeom prst="rect">
            <a:avLst/>
          </a:prstGeom>
          <a:noFill/>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lstStyle/>
          <a:p>
            <a:r>
              <a:rPr lang="en-US" dirty="0">
                <a:latin typeface="Comic Sans MS" pitchFamily="66" charset="0"/>
              </a:rPr>
              <a:t>CONTROLLED SUBSTANCES</a:t>
            </a:r>
          </a:p>
        </p:txBody>
      </p:sp>
      <p:sp>
        <p:nvSpPr>
          <p:cNvPr id="102403" name="Rectangle 3"/>
          <p:cNvSpPr>
            <a:spLocks noGrp="1" noChangeArrowheads="1"/>
          </p:cNvSpPr>
          <p:nvPr>
            <p:ph type="body" idx="1"/>
          </p:nvPr>
        </p:nvSpPr>
        <p:spPr/>
        <p:txBody>
          <a:bodyPr/>
          <a:lstStyle/>
          <a:p>
            <a:pPr>
              <a:lnSpc>
                <a:spcPct val="80000"/>
              </a:lnSpc>
            </a:pPr>
            <a:r>
              <a:rPr lang="en-US" sz="2400" dirty="0">
                <a:solidFill>
                  <a:schemeClr val="hlink"/>
                </a:solidFill>
                <a:latin typeface="Comic Sans MS" pitchFamily="66" charset="0"/>
              </a:rPr>
              <a:t>Drugs that are considered to be dangerous because of the potential for human misuse or abuse.</a:t>
            </a:r>
            <a:r>
              <a:rPr lang="en-US" sz="2400" dirty="0">
                <a:latin typeface="Comic Sans MS" pitchFamily="66" charset="0"/>
              </a:rPr>
              <a:t> </a:t>
            </a:r>
          </a:p>
          <a:p>
            <a:pPr>
              <a:lnSpc>
                <a:spcPct val="80000"/>
              </a:lnSpc>
            </a:pPr>
            <a:endParaRPr lang="en-US" sz="2400" dirty="0">
              <a:latin typeface="Comic Sans MS" pitchFamily="66" charset="0"/>
            </a:endParaRPr>
          </a:p>
          <a:p>
            <a:pPr>
              <a:lnSpc>
                <a:spcPct val="80000"/>
              </a:lnSpc>
            </a:pPr>
            <a:r>
              <a:rPr lang="en-US" sz="2400" dirty="0">
                <a:latin typeface="Comic Sans MS" pitchFamily="66" charset="0"/>
              </a:rPr>
              <a:t>They are regulated by the </a:t>
            </a:r>
            <a:r>
              <a:rPr lang="en-US" sz="2400" dirty="0">
                <a:solidFill>
                  <a:srgbClr val="FF0000"/>
                </a:solidFill>
                <a:latin typeface="Comic Sans MS" pitchFamily="66" charset="0"/>
              </a:rPr>
              <a:t>DRUG ENFORCEMENT ADMINISTRATION (DEA) </a:t>
            </a:r>
            <a:r>
              <a:rPr lang="en-US" sz="2400" dirty="0">
                <a:latin typeface="Comic Sans MS" pitchFamily="66" charset="0"/>
              </a:rPr>
              <a:t>via the CONTROLLED SUBSTANCES ACT of 1970. Before this act, drug abuse was defined as the illicit use of an illegal drug or the improper use of a prescription drug. </a:t>
            </a:r>
          </a:p>
          <a:p>
            <a:pPr>
              <a:lnSpc>
                <a:spcPct val="80000"/>
              </a:lnSpc>
            </a:pPr>
            <a:endParaRPr lang="en-US" sz="2400" dirty="0">
              <a:latin typeface="Comic Sans MS" pitchFamily="66" charset="0"/>
            </a:endParaRPr>
          </a:p>
          <a:p>
            <a:pPr>
              <a:lnSpc>
                <a:spcPct val="80000"/>
              </a:lnSpc>
            </a:pPr>
            <a:r>
              <a:rPr lang="en-US" sz="2400" dirty="0">
                <a:latin typeface="Comic Sans MS" pitchFamily="66" charset="0"/>
              </a:rPr>
              <a:t>After 1970, controlled substances were classified into 5 schedules that are based on the potential for abuse. The higher the number (schedule), the lower the risk for abuse.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p:cTn id="7" dur="500" fill="hold"/>
                                        <p:tgtEl>
                                          <p:spTgt spid="102402"/>
                                        </p:tgtEl>
                                        <p:attrNameLst>
                                          <p:attrName>ppt_w</p:attrName>
                                        </p:attrNameLst>
                                      </p:cBhvr>
                                      <p:tavLst>
                                        <p:tav tm="0">
                                          <p:val>
                                            <p:fltVal val="0"/>
                                          </p:val>
                                        </p:tav>
                                        <p:tav tm="100000">
                                          <p:val>
                                            <p:strVal val="#ppt_w"/>
                                          </p:val>
                                        </p:tav>
                                      </p:tavLst>
                                    </p:anim>
                                    <p:anim calcmode="lin" valueType="num">
                                      <p:cBhvr>
                                        <p:cTn id="8" dur="500" fill="hold"/>
                                        <p:tgtEl>
                                          <p:spTgt spid="102402"/>
                                        </p:tgtEl>
                                        <p:attrNameLst>
                                          <p:attrName>ppt_h</p:attrName>
                                        </p:attrNameLst>
                                      </p:cBhvr>
                                      <p:tavLst>
                                        <p:tav tm="0">
                                          <p:val>
                                            <p:fltVal val="0"/>
                                          </p:val>
                                        </p:tav>
                                        <p:tav tm="100000">
                                          <p:val>
                                            <p:strVal val="#ppt_h"/>
                                          </p:val>
                                        </p:tav>
                                      </p:tavLst>
                                    </p:anim>
                                    <p:animEffect transition="in" filter="fade">
                                      <p:cBhvr>
                                        <p:cTn id="9" dur="500"/>
                                        <p:tgtEl>
                                          <p:spTgt spid="10240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403">
                                            <p:txEl>
                                              <p:pRg st="0" end="0"/>
                                            </p:txEl>
                                          </p:spTgt>
                                        </p:tgtEl>
                                        <p:attrNameLst>
                                          <p:attrName>style.visibility</p:attrName>
                                        </p:attrNameLst>
                                      </p:cBhvr>
                                      <p:to>
                                        <p:strVal val="visible"/>
                                      </p:to>
                                    </p:set>
                                    <p:animEffect transition="in" filter="fade">
                                      <p:cBhvr>
                                        <p:cTn id="14" dur="1000">
                                          <p:stCondLst>
                                            <p:cond delay="0"/>
                                          </p:stCondLst>
                                        </p:cTn>
                                        <p:tgtEl>
                                          <p:spTgt spid="10240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Effect transition="in" filter="fade">
                                      <p:cBhvr>
                                        <p:cTn id="19" dur="1000">
                                          <p:stCondLst>
                                            <p:cond delay="0"/>
                                          </p:stCondLst>
                                        </p:cTn>
                                        <p:tgtEl>
                                          <p:spTgt spid="10240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2403">
                                            <p:txEl>
                                              <p:pRg st="4" end="4"/>
                                            </p:txEl>
                                          </p:spTgt>
                                        </p:tgtEl>
                                        <p:attrNameLst>
                                          <p:attrName>style.visibility</p:attrName>
                                        </p:attrNameLst>
                                      </p:cBhvr>
                                      <p:to>
                                        <p:strVal val="visible"/>
                                      </p:to>
                                    </p:set>
                                    <p:animEffect transition="in" filter="fade">
                                      <p:cBhvr>
                                        <p:cTn id="24" dur="1000">
                                          <p:stCondLst>
                                            <p:cond delay="0"/>
                                          </p:stCondLst>
                                        </p:cTn>
                                        <p:tgtEl>
                                          <p:spTgt spid="102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527" name="Group 103"/>
          <p:cNvGraphicFramePr>
            <a:graphicFrameLocks noGrp="1"/>
          </p:cNvGraphicFramePr>
          <p:nvPr>
            <p:ph/>
          </p:nvPr>
        </p:nvGraphicFramePr>
        <p:xfrm>
          <a:off x="457200" y="152400"/>
          <a:ext cx="8229600" cy="6601651"/>
        </p:xfrm>
        <a:graphic>
          <a:graphicData uri="http://schemas.openxmlformats.org/drawingml/2006/table">
            <a:tbl>
              <a:tblPr/>
              <a:tblGrid>
                <a:gridCol w="2743200"/>
                <a:gridCol w="2743200"/>
                <a:gridCol w="2743200"/>
              </a:tblGrid>
              <a:tr h="974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DRUG</a:t>
                      </a:r>
                      <a:b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b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SCHEDULE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SCHEDULE</a:t>
                      </a:r>
                      <a:b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b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DEFINITION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EXAMPLES OF</a:t>
                      </a:r>
                      <a:b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b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DRUGS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6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Schedule I</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(C-I)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High potential for abuse, no accepted medical use. MOST DANGEROUS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Heroin, LSD</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Marijuana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4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Schedule II</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(C-II)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High potential for abuse, accepted medical use with severe restrictions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Cocaine, morphine, amphetamines, codeine, pentobarbital, fentanyl,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4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Schedule III</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(C-III)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Less potential for abuse, accepted medical uses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Acetominophine/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codeine combos, ketamine, thiopental, hydrocodone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6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Schedule IV</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(C-IV)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Low potential for abuse, accepted medical uses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Diazepam, phenobarbital, butorphanol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4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Schedule V</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(C-V)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Lowest potential for abuse, accepted medical uses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Buprenorphine, codeine cough syrups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381000" y="152400"/>
            <a:ext cx="8229600" cy="6705600"/>
          </a:xfrm>
        </p:spPr>
        <p:txBody>
          <a:bodyPr/>
          <a:lstStyle/>
          <a:p>
            <a:pPr>
              <a:buFontTx/>
              <a:buChar char="•"/>
            </a:pPr>
            <a:r>
              <a:rPr lang="en-US" sz="2400" dirty="0">
                <a:latin typeface="Comic Sans MS" pitchFamily="66" charset="0"/>
              </a:rPr>
              <a:t>While the </a:t>
            </a:r>
            <a:r>
              <a:rPr lang="en-US" sz="2400" dirty="0">
                <a:solidFill>
                  <a:srgbClr val="FFC000"/>
                </a:solidFill>
                <a:latin typeface="Comic Sans MS" pitchFamily="66" charset="0"/>
              </a:rPr>
              <a:t>FDA regulates the development and approval of drugs</a:t>
            </a:r>
            <a:r>
              <a:rPr lang="en-US" sz="2400" dirty="0">
                <a:latin typeface="Comic Sans MS" pitchFamily="66" charset="0"/>
              </a:rPr>
              <a:t>, the </a:t>
            </a:r>
            <a:r>
              <a:rPr lang="en-US" sz="2400" dirty="0">
                <a:solidFill>
                  <a:srgbClr val="FF0000"/>
                </a:solidFill>
                <a:latin typeface="Comic Sans MS" pitchFamily="66" charset="0"/>
              </a:rPr>
              <a:t>DEA regulates the laws and rules pertaining to the purchase, storage and use of controlled substances.</a:t>
            </a:r>
          </a:p>
          <a:p>
            <a:pPr>
              <a:buNone/>
            </a:pPr>
            <a:endParaRPr lang="en-US" sz="800" dirty="0">
              <a:latin typeface="Comic Sans MS" pitchFamily="66" charset="0"/>
            </a:endParaRPr>
          </a:p>
          <a:p>
            <a:pPr>
              <a:buFontTx/>
              <a:buChar char="•"/>
            </a:pPr>
            <a:r>
              <a:rPr lang="en-US" sz="2400" dirty="0">
                <a:latin typeface="Comic Sans MS" pitchFamily="66" charset="0"/>
              </a:rPr>
              <a:t>Veterinarians who want to use controlled substances in their clinics must </a:t>
            </a:r>
            <a:r>
              <a:rPr lang="en-US" sz="2400" dirty="0">
                <a:solidFill>
                  <a:srgbClr val="FF0000"/>
                </a:solidFill>
                <a:latin typeface="Comic Sans MS" pitchFamily="66" charset="0"/>
              </a:rPr>
              <a:t>register with the DEA</a:t>
            </a:r>
            <a:r>
              <a:rPr lang="en-US" sz="2400" dirty="0">
                <a:latin typeface="Comic Sans MS" pitchFamily="66" charset="0"/>
              </a:rPr>
              <a:t>.</a:t>
            </a:r>
          </a:p>
          <a:p>
            <a:pPr>
              <a:buFontTx/>
              <a:buChar char="•"/>
            </a:pPr>
            <a:endParaRPr lang="en-US" sz="2400" dirty="0">
              <a:latin typeface="Comic Sans MS" pitchFamily="66" charset="0"/>
            </a:endParaRPr>
          </a:p>
          <a:p>
            <a:pPr>
              <a:buFontTx/>
              <a:buChar char="•"/>
            </a:pPr>
            <a:endParaRPr lang="en-US" sz="2400" dirty="0">
              <a:latin typeface="Comic Sans MS" pitchFamily="66" charset="0"/>
            </a:endParaRPr>
          </a:p>
          <a:p>
            <a:pPr>
              <a:buFontTx/>
              <a:buChar char="•"/>
            </a:pPr>
            <a:endParaRPr lang="en-US" sz="2400" dirty="0">
              <a:latin typeface="Comic Sans MS" pitchFamily="66" charset="0"/>
            </a:endParaRPr>
          </a:p>
          <a:p>
            <a:pPr>
              <a:buNone/>
            </a:pPr>
            <a:endParaRPr lang="en-US" sz="2400" dirty="0" smtClean="0">
              <a:latin typeface="Comic Sans MS" pitchFamily="66" charset="0"/>
            </a:endParaRPr>
          </a:p>
          <a:p>
            <a:pPr>
              <a:buNone/>
            </a:pPr>
            <a:endParaRPr lang="en-US" sz="2400" dirty="0">
              <a:latin typeface="Comic Sans MS" pitchFamily="66" charset="0"/>
            </a:endParaRPr>
          </a:p>
          <a:p>
            <a:pPr>
              <a:buFontTx/>
              <a:buChar char="•"/>
            </a:pPr>
            <a:r>
              <a:rPr lang="en-US" sz="2400" dirty="0">
                <a:latin typeface="Comic Sans MS" pitchFamily="66" charset="0"/>
              </a:rPr>
              <a:t>The DEA requires controlled substances to be stored in a </a:t>
            </a:r>
            <a:r>
              <a:rPr lang="en-US" sz="2400" dirty="0">
                <a:solidFill>
                  <a:schemeClr val="bg2"/>
                </a:solidFill>
                <a:latin typeface="Comic Sans MS" pitchFamily="66" charset="0"/>
              </a:rPr>
              <a:t>locked cabinet or safe</a:t>
            </a:r>
            <a:r>
              <a:rPr lang="en-US" sz="2400" dirty="0">
                <a:latin typeface="Comic Sans MS" pitchFamily="66" charset="0"/>
              </a:rPr>
              <a:t>. Any address changes are to be reported to the DEA. A log is kept of all orders, receipts, uses, discards, and thefts for </a:t>
            </a:r>
            <a:r>
              <a:rPr lang="en-US" sz="2400" u="sng" dirty="0">
                <a:latin typeface="Comic Sans MS" pitchFamily="66" charset="0"/>
              </a:rPr>
              <a:t>2 years</a:t>
            </a:r>
            <a:r>
              <a:rPr lang="en-US" sz="2400" dirty="0">
                <a:latin typeface="Comic Sans MS" pitchFamily="66" charset="0"/>
              </a:rPr>
              <a:t>. Inventory is filed with the DEA every </a:t>
            </a:r>
            <a:r>
              <a:rPr lang="en-US" sz="2400" u="sng" dirty="0">
                <a:latin typeface="Comic Sans MS" pitchFamily="66" charset="0"/>
              </a:rPr>
              <a:t>2 years</a:t>
            </a:r>
            <a:r>
              <a:rPr lang="en-US" sz="2400" dirty="0">
                <a:latin typeface="Comic Sans MS" pitchFamily="66" charset="0"/>
              </a:rPr>
              <a:t>. </a:t>
            </a:r>
          </a:p>
        </p:txBody>
      </p:sp>
      <p:pic>
        <p:nvPicPr>
          <p:cNvPr id="105480" name="Picture 8" descr="MCj04042350000[1]"/>
          <p:cNvPicPr>
            <a:picLocks noChangeAspect="1" noChangeArrowheads="1"/>
          </p:cNvPicPr>
          <p:nvPr/>
        </p:nvPicPr>
        <p:blipFill>
          <a:blip r:embed="rId2" cstate="print"/>
          <a:srcRect/>
          <a:stretch>
            <a:fillRect/>
          </a:stretch>
        </p:blipFill>
        <p:spPr bwMode="auto">
          <a:xfrm>
            <a:off x="1295400" y="3048000"/>
            <a:ext cx="1670050" cy="1524000"/>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3505200" y="2971800"/>
            <a:ext cx="1752600" cy="1766734"/>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5715000" y="2743200"/>
            <a:ext cx="2286000" cy="19335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2" name="Picture 6" descr="Default"/>
          <p:cNvPicPr>
            <a:picLocks noChangeAspect="1" noChangeArrowheads="1"/>
          </p:cNvPicPr>
          <p:nvPr/>
        </p:nvPicPr>
        <p:blipFill>
          <a:blip r:embed="rId2" cstate="print"/>
          <a:srcRect/>
          <a:stretch>
            <a:fillRect/>
          </a:stretch>
        </p:blipFill>
        <p:spPr bwMode="auto">
          <a:xfrm>
            <a:off x="1905000" y="228600"/>
            <a:ext cx="5526088" cy="6629400"/>
          </a:xfrm>
          <a:prstGeom prst="rect">
            <a:avLst/>
          </a:prstGeom>
          <a:noFill/>
        </p:spPr>
      </p:pic>
      <p:sp>
        <p:nvSpPr>
          <p:cNvPr id="106505" name="WordArt 9"/>
          <p:cNvSpPr>
            <a:spLocks noChangeArrowheads="1" noChangeShapeType="1" noTextEdit="1"/>
          </p:cNvSpPr>
          <p:nvPr/>
        </p:nvSpPr>
        <p:spPr bwMode="auto">
          <a:xfrm>
            <a:off x="2590800" y="3505200"/>
            <a:ext cx="4848225" cy="36195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r>
              <a:rPr lang="en-US" sz="2000" kern="10" normalizeH="1">
                <a:ln w="9525">
                  <a:round/>
                  <a:headEnd/>
                  <a:tailEnd/>
                </a:ln>
                <a:gradFill rotWithShape="0">
                  <a:gsLst>
                    <a:gs pos="0">
                      <a:srgbClr val="707070"/>
                    </a:gs>
                    <a:gs pos="50000">
                      <a:srgbClr val="FFFFFF"/>
                    </a:gs>
                    <a:gs pos="100000">
                      <a:srgbClr val="707070"/>
                    </a:gs>
                  </a:gsLst>
                  <a:lin ang="2700000" scaled="1"/>
                </a:gradFill>
                <a:effectLst/>
                <a:latin typeface="Impact"/>
              </a:rPr>
              <a:t>Sample Controlled Substances log</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r>
              <a:rPr lang="en-US">
                <a:latin typeface="Comic Sans MS" pitchFamily="66" charset="0"/>
              </a:rPr>
              <a:t>Pharmacology Defined</a:t>
            </a:r>
          </a:p>
        </p:txBody>
      </p:sp>
      <p:sp>
        <p:nvSpPr>
          <p:cNvPr id="81923" name="Rectangle 3"/>
          <p:cNvSpPr>
            <a:spLocks noGrp="1" noChangeArrowheads="1"/>
          </p:cNvSpPr>
          <p:nvPr>
            <p:ph type="body" idx="1"/>
          </p:nvPr>
        </p:nvSpPr>
        <p:spPr>
          <a:xfrm>
            <a:off x="457200" y="1600200"/>
            <a:ext cx="8229600" cy="5029200"/>
          </a:xfrm>
        </p:spPr>
        <p:txBody>
          <a:bodyPr/>
          <a:lstStyle/>
          <a:p>
            <a:pPr>
              <a:lnSpc>
                <a:spcPct val="80000"/>
              </a:lnSpc>
            </a:pPr>
            <a:r>
              <a:rPr lang="en-US" sz="2400" b="1" i="1">
                <a:solidFill>
                  <a:srgbClr val="009900"/>
                </a:solidFill>
                <a:latin typeface="Comic Sans MS" pitchFamily="66" charset="0"/>
              </a:rPr>
              <a:t>THE STUDY OF the history, sources, and properties of DRUGS and how they affect the body</a:t>
            </a:r>
          </a:p>
          <a:p>
            <a:pPr>
              <a:lnSpc>
                <a:spcPct val="80000"/>
              </a:lnSpc>
              <a:buFont typeface="Wingdings" pitchFamily="2" charset="2"/>
              <a:buNone/>
            </a:pPr>
            <a:endParaRPr lang="en-US" sz="2400" b="1" i="1">
              <a:solidFill>
                <a:srgbClr val="009900"/>
              </a:solidFill>
              <a:latin typeface="Comic Sans MS" pitchFamily="66" charset="0"/>
            </a:endParaRPr>
          </a:p>
          <a:p>
            <a:pPr>
              <a:lnSpc>
                <a:spcPct val="80000"/>
              </a:lnSpc>
              <a:buFont typeface="Wingdings" pitchFamily="2" charset="2"/>
              <a:buNone/>
            </a:pPr>
            <a:r>
              <a:rPr lang="en-US" sz="1800">
                <a:latin typeface="Comic Sans MS" pitchFamily="66" charset="0"/>
              </a:rPr>
              <a:t>	</a:t>
            </a:r>
          </a:p>
          <a:p>
            <a:pPr>
              <a:lnSpc>
                <a:spcPct val="80000"/>
              </a:lnSpc>
              <a:buFont typeface="Wingdings" pitchFamily="2" charset="2"/>
              <a:buNone/>
            </a:pPr>
            <a:r>
              <a:rPr lang="en-US" sz="2000">
                <a:latin typeface="Comic Sans MS" pitchFamily="66" charset="0"/>
              </a:rPr>
              <a:t>	</a:t>
            </a:r>
            <a:r>
              <a:rPr lang="en-US" sz="2400">
                <a:latin typeface="Comic Sans MS" pitchFamily="66" charset="0"/>
              </a:rPr>
              <a:t>* A need for veterinary pharmacology and veterinary colleges came about in the </a:t>
            </a:r>
            <a:r>
              <a:rPr lang="en-US" sz="2400" b="1">
                <a:latin typeface="Comic Sans MS" pitchFamily="66" charset="0"/>
              </a:rPr>
              <a:t>1700’s when large animals, which were the sources of food and transportation, were killed by epidemics</a:t>
            </a:r>
            <a:r>
              <a:rPr lang="en-US" sz="2400">
                <a:latin typeface="Comic Sans MS" pitchFamily="66" charset="0"/>
              </a:rPr>
              <a:t>. People did not know how to properly medicate the animals. </a:t>
            </a:r>
          </a:p>
          <a:p>
            <a:pPr>
              <a:lnSpc>
                <a:spcPct val="80000"/>
              </a:lnSpc>
              <a:buFont typeface="Wingdings" pitchFamily="2" charset="2"/>
              <a:buNone/>
            </a:pPr>
            <a:r>
              <a:rPr lang="en-US" sz="2400">
                <a:latin typeface="Comic Sans MS" pitchFamily="66" charset="0"/>
              </a:rPr>
              <a:t>	</a:t>
            </a:r>
          </a:p>
          <a:p>
            <a:pPr>
              <a:lnSpc>
                <a:spcPct val="80000"/>
              </a:lnSpc>
              <a:buFont typeface="Wingdings" pitchFamily="2" charset="2"/>
              <a:buNone/>
            </a:pPr>
            <a:r>
              <a:rPr lang="en-US" sz="2400">
                <a:latin typeface="Comic Sans MS" pitchFamily="66" charset="0"/>
              </a:rPr>
              <a:t>	* France began opening veterinary colleges in the 1760’s and the U.S. followed ~100 years later with the first school in Philadelphia.</a:t>
            </a:r>
          </a:p>
          <a:p>
            <a:pPr>
              <a:lnSpc>
                <a:spcPct val="80000"/>
              </a:lnSpc>
              <a:buFont typeface="Wingdings" pitchFamily="2" charset="2"/>
              <a:buNone/>
            </a:pPr>
            <a:r>
              <a:rPr lang="en-US" sz="1800">
                <a:latin typeface="Comic Sans MS"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dissolve">
                                      <p:cBhvr>
                                        <p:cTn id="7" dur="500"/>
                                        <p:tgtEl>
                                          <p:spTgt spid="819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dissolve">
                                      <p:cBhvr>
                                        <p:cTn id="12" dur="500"/>
                                        <p:tgtEl>
                                          <p:spTgt spid="819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dissolve">
                                      <p:cBhvr>
                                        <p:cTn id="17" dur="500"/>
                                        <p:tgtEl>
                                          <p:spTgt spid="81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Effect transition="in" filter="dissolve">
                                      <p:cBhvr>
                                        <p:cTn id="22" dur="500"/>
                                        <p:tgtEl>
                                          <p:spTgt spid="819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23">
                                            <p:txEl>
                                              <p:pRg st="4" end="4"/>
                                            </p:txEl>
                                          </p:spTgt>
                                        </p:tgtEl>
                                        <p:attrNameLst>
                                          <p:attrName>style.visibility</p:attrName>
                                        </p:attrNameLst>
                                      </p:cBhvr>
                                      <p:to>
                                        <p:strVal val="visible"/>
                                      </p:to>
                                    </p:set>
                                    <p:animEffect transition="in" filter="dissolve">
                                      <p:cBhvr>
                                        <p:cTn id="27" dur="500"/>
                                        <p:tgtEl>
                                          <p:spTgt spid="819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1923">
                                            <p:txEl>
                                              <p:pRg st="5" end="5"/>
                                            </p:txEl>
                                          </p:spTgt>
                                        </p:tgtEl>
                                        <p:attrNameLst>
                                          <p:attrName>style.visibility</p:attrName>
                                        </p:attrNameLst>
                                      </p:cBhvr>
                                      <p:to>
                                        <p:strVal val="visible"/>
                                      </p:to>
                                    </p:set>
                                    <p:animEffect transition="in" filter="dissolve">
                                      <p:cBhvr>
                                        <p:cTn id="32" dur="500"/>
                                        <p:tgtEl>
                                          <p:spTgt spid="819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1923">
                                            <p:txEl>
                                              <p:pRg st="6" end="6"/>
                                            </p:txEl>
                                          </p:spTgt>
                                        </p:tgtEl>
                                        <p:attrNameLst>
                                          <p:attrName>style.visibility</p:attrName>
                                        </p:attrNameLst>
                                      </p:cBhvr>
                                      <p:to>
                                        <p:strVal val="visible"/>
                                      </p:to>
                                    </p:set>
                                    <p:animEffect transition="in" filter="dissolve">
                                      <p:cBhvr>
                                        <p:cTn id="37" dur="500"/>
                                        <p:tgtEl>
                                          <p:spTgt spid="819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0" y="0"/>
            <a:ext cx="9144000" cy="6858000"/>
          </a:xfrm>
        </p:spPr>
        <p:txBody>
          <a:bodyPr/>
          <a:lstStyle/>
          <a:p>
            <a:pPr algn="ctr">
              <a:lnSpc>
                <a:spcPct val="90000"/>
              </a:lnSpc>
              <a:buFont typeface="Wingdings" pitchFamily="2" charset="2"/>
              <a:buNone/>
            </a:pPr>
            <a:r>
              <a:rPr lang="en-US" sz="2400"/>
              <a:t>CHAPTER REVIEW</a:t>
            </a:r>
          </a:p>
          <a:p>
            <a:pPr algn="ctr">
              <a:lnSpc>
                <a:spcPct val="90000"/>
              </a:lnSpc>
              <a:buFont typeface="Wingdings" pitchFamily="2" charset="2"/>
              <a:buNone/>
            </a:pPr>
            <a:endParaRPr lang="en-US" sz="2000"/>
          </a:p>
          <a:p>
            <a:pPr>
              <a:lnSpc>
                <a:spcPct val="90000"/>
              </a:lnSpc>
              <a:buFont typeface="Wingdings" pitchFamily="2" charset="2"/>
              <a:buNone/>
            </a:pPr>
            <a:r>
              <a:rPr lang="en-US" sz="2000"/>
              <a:t>___ drugs that can be purchased without a prescription		</a:t>
            </a:r>
            <a:r>
              <a:rPr lang="en-US" sz="2000">
                <a:solidFill>
                  <a:schemeClr val="hlink"/>
                </a:solidFill>
              </a:rPr>
              <a:t>A) pharmacodynamics</a:t>
            </a:r>
          </a:p>
          <a:p>
            <a:pPr>
              <a:lnSpc>
                <a:spcPct val="90000"/>
              </a:lnSpc>
              <a:buFont typeface="Wingdings" pitchFamily="2" charset="2"/>
              <a:buNone/>
            </a:pPr>
            <a:r>
              <a:rPr lang="en-US" sz="2000"/>
              <a:t>___ drugs considered dangerous because of their potential for	</a:t>
            </a:r>
            <a:r>
              <a:rPr lang="en-US" sz="2000">
                <a:solidFill>
                  <a:schemeClr val="hlink"/>
                </a:solidFill>
              </a:rPr>
              <a:t>B) controlled substances</a:t>
            </a:r>
          </a:p>
          <a:p>
            <a:pPr>
              <a:lnSpc>
                <a:spcPct val="90000"/>
              </a:lnSpc>
              <a:buFont typeface="Wingdings" pitchFamily="2" charset="2"/>
              <a:buNone/>
            </a:pPr>
            <a:r>
              <a:rPr lang="en-US" sz="2000"/>
              <a:t>Human abuse						</a:t>
            </a:r>
            <a:r>
              <a:rPr lang="en-US" sz="2000">
                <a:solidFill>
                  <a:schemeClr val="hlink"/>
                </a:solidFill>
              </a:rPr>
              <a:t>C) pharmacokinetics</a:t>
            </a:r>
          </a:p>
          <a:p>
            <a:pPr>
              <a:lnSpc>
                <a:spcPct val="90000"/>
              </a:lnSpc>
              <a:buFont typeface="Wingdings" pitchFamily="2" charset="2"/>
              <a:buNone/>
            </a:pPr>
            <a:r>
              <a:rPr lang="en-US" sz="2000"/>
              <a:t>___ drugs that can be obtained only through a veterinarian or 	</a:t>
            </a:r>
            <a:r>
              <a:rPr lang="en-US" sz="2000">
                <a:solidFill>
                  <a:schemeClr val="hlink"/>
                </a:solidFill>
              </a:rPr>
              <a:t>D) over the counter drug</a:t>
            </a:r>
          </a:p>
          <a:p>
            <a:pPr>
              <a:lnSpc>
                <a:spcPct val="90000"/>
              </a:lnSpc>
              <a:buFont typeface="Wingdings" pitchFamily="2" charset="2"/>
              <a:buNone/>
            </a:pPr>
            <a:r>
              <a:rPr lang="en-US" sz="2000"/>
              <a:t>Via a prescription						</a:t>
            </a:r>
            <a:r>
              <a:rPr lang="en-US" sz="2000">
                <a:solidFill>
                  <a:schemeClr val="hlink"/>
                </a:solidFill>
              </a:rPr>
              <a:t>E) pharmacotherapy</a:t>
            </a:r>
          </a:p>
          <a:p>
            <a:pPr>
              <a:lnSpc>
                <a:spcPct val="90000"/>
              </a:lnSpc>
              <a:buFont typeface="Wingdings" pitchFamily="2" charset="2"/>
              <a:buNone/>
            </a:pPr>
            <a:r>
              <a:rPr lang="en-US" sz="2000"/>
              <a:t>___ drugs used in a manner not specifically described on the 	</a:t>
            </a:r>
            <a:r>
              <a:rPr lang="en-US" sz="2000">
                <a:solidFill>
                  <a:schemeClr val="hlink"/>
                </a:solidFill>
              </a:rPr>
              <a:t>F) prescription drugs</a:t>
            </a:r>
          </a:p>
          <a:p>
            <a:pPr>
              <a:lnSpc>
                <a:spcPct val="90000"/>
              </a:lnSpc>
              <a:buFont typeface="Wingdings" pitchFamily="2" charset="2"/>
              <a:buNone/>
            </a:pPr>
            <a:r>
              <a:rPr lang="en-US" sz="2000"/>
              <a:t>FDA- approved label					</a:t>
            </a:r>
            <a:r>
              <a:rPr lang="en-US" sz="2000">
                <a:solidFill>
                  <a:schemeClr val="hlink"/>
                </a:solidFill>
              </a:rPr>
              <a:t>G) extra-label drugs</a:t>
            </a:r>
          </a:p>
          <a:p>
            <a:pPr>
              <a:lnSpc>
                <a:spcPct val="90000"/>
              </a:lnSpc>
              <a:buFont typeface="Wingdings" pitchFamily="2" charset="2"/>
              <a:buNone/>
            </a:pPr>
            <a:r>
              <a:rPr lang="en-US" sz="2000"/>
              <a:t>___ study of a drug’s mechanism of action and its biological 	</a:t>
            </a:r>
            <a:r>
              <a:rPr lang="en-US" sz="2000">
                <a:solidFill>
                  <a:schemeClr val="hlink"/>
                </a:solidFill>
              </a:rPr>
              <a:t>H) vet. pharmacology</a:t>
            </a:r>
          </a:p>
          <a:p>
            <a:pPr>
              <a:lnSpc>
                <a:spcPct val="90000"/>
              </a:lnSpc>
              <a:buFont typeface="Wingdings" pitchFamily="2" charset="2"/>
              <a:buNone/>
            </a:pPr>
            <a:r>
              <a:rPr lang="en-US" sz="2000"/>
              <a:t>And physiological effects					</a:t>
            </a:r>
            <a:r>
              <a:rPr lang="en-US" sz="2000">
                <a:solidFill>
                  <a:schemeClr val="hlink"/>
                </a:solidFill>
              </a:rPr>
              <a:t>I) FDA-CVM</a:t>
            </a:r>
          </a:p>
          <a:p>
            <a:pPr>
              <a:lnSpc>
                <a:spcPct val="90000"/>
              </a:lnSpc>
              <a:buFont typeface="Wingdings" pitchFamily="2" charset="2"/>
              <a:buNone/>
            </a:pPr>
            <a:r>
              <a:rPr lang="en-US" sz="2000"/>
              <a:t>___ study of the absorption, blood levels, distribution, metabolism,</a:t>
            </a:r>
          </a:p>
          <a:p>
            <a:pPr>
              <a:lnSpc>
                <a:spcPct val="90000"/>
              </a:lnSpc>
              <a:buFont typeface="Wingdings" pitchFamily="2" charset="2"/>
              <a:buNone/>
            </a:pPr>
            <a:r>
              <a:rPr lang="en-US" sz="2000"/>
              <a:t>And excretion of drugs					</a:t>
            </a:r>
            <a:r>
              <a:rPr lang="en-US" sz="2000">
                <a:solidFill>
                  <a:schemeClr val="hlink"/>
                </a:solidFill>
              </a:rPr>
              <a:t>J) Animal Medicinal Drug</a:t>
            </a:r>
          </a:p>
          <a:p>
            <a:pPr>
              <a:lnSpc>
                <a:spcPct val="90000"/>
              </a:lnSpc>
              <a:buFont typeface="Wingdings" pitchFamily="2" charset="2"/>
              <a:buNone/>
            </a:pPr>
            <a:r>
              <a:rPr lang="en-US" sz="2000"/>
              <a:t>___ the treatment of disease with medicines			</a:t>
            </a:r>
            <a:r>
              <a:rPr lang="en-US" sz="2000">
                <a:solidFill>
                  <a:schemeClr val="hlink"/>
                </a:solidFill>
              </a:rPr>
              <a:t>Use Clarification Act of</a:t>
            </a:r>
          </a:p>
          <a:p>
            <a:pPr>
              <a:lnSpc>
                <a:spcPct val="90000"/>
              </a:lnSpc>
              <a:buFont typeface="Wingdings" pitchFamily="2" charset="2"/>
              <a:buNone/>
            </a:pPr>
            <a:r>
              <a:rPr lang="en-US" sz="2000"/>
              <a:t>___ the study and use of drugs in animal health care		</a:t>
            </a:r>
            <a:r>
              <a:rPr lang="en-US" sz="2000">
                <a:solidFill>
                  <a:schemeClr val="hlink"/>
                </a:solidFill>
              </a:rPr>
              <a:t>1994</a:t>
            </a:r>
          </a:p>
          <a:p>
            <a:pPr>
              <a:lnSpc>
                <a:spcPct val="90000"/>
              </a:lnSpc>
              <a:buFont typeface="Wingdings" pitchFamily="2" charset="2"/>
              <a:buNone/>
            </a:pPr>
            <a:r>
              <a:rPr lang="en-US" sz="2000"/>
              <a:t>___ the law that allows extra-label use of a drug under certain </a:t>
            </a:r>
          </a:p>
          <a:p>
            <a:pPr>
              <a:lnSpc>
                <a:spcPct val="90000"/>
              </a:lnSpc>
              <a:buFont typeface="Wingdings" pitchFamily="2" charset="2"/>
              <a:buNone/>
            </a:pPr>
            <a:r>
              <a:rPr lang="en-US" sz="2000"/>
              <a:t>Conditions</a:t>
            </a:r>
          </a:p>
          <a:p>
            <a:pPr>
              <a:lnSpc>
                <a:spcPct val="90000"/>
              </a:lnSpc>
              <a:buFont typeface="Wingdings" pitchFamily="2" charset="2"/>
              <a:buNone/>
            </a:pPr>
            <a:r>
              <a:rPr lang="en-US" sz="2000"/>
              <a:t>___ agency that ensures that approved veterinary medicines are</a:t>
            </a:r>
          </a:p>
          <a:p>
            <a:pPr>
              <a:lnSpc>
                <a:spcPct val="90000"/>
              </a:lnSpc>
              <a:buFont typeface="Wingdings" pitchFamily="2" charset="2"/>
              <a:buNone/>
            </a:pPr>
            <a:r>
              <a:rPr lang="en-US" sz="2000"/>
              <a:t>Relatively safe for animals</a:t>
            </a:r>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a:xfrm>
            <a:off x="457200" y="152400"/>
            <a:ext cx="8229600" cy="533400"/>
          </a:xfrm>
        </p:spPr>
        <p:txBody>
          <a:bodyPr/>
          <a:lstStyle/>
          <a:p>
            <a:r>
              <a:rPr lang="en-US" sz="2800"/>
              <a:t>CHAPTER REVIEW CONT’D</a:t>
            </a:r>
          </a:p>
        </p:txBody>
      </p:sp>
      <p:sp>
        <p:nvSpPr>
          <p:cNvPr id="112643" name="Rectangle 3"/>
          <p:cNvSpPr>
            <a:spLocks noGrp="1" noChangeArrowheads="1"/>
          </p:cNvSpPr>
          <p:nvPr>
            <p:ph type="body" idx="1"/>
          </p:nvPr>
        </p:nvSpPr>
        <p:spPr>
          <a:xfrm>
            <a:off x="0" y="762000"/>
            <a:ext cx="9144000" cy="6096000"/>
          </a:xfrm>
        </p:spPr>
        <p:txBody>
          <a:bodyPr/>
          <a:lstStyle/>
          <a:p>
            <a:pPr marL="609600" indent="-609600">
              <a:buFont typeface="Wingdings" pitchFamily="2" charset="2"/>
              <a:buNone/>
            </a:pPr>
            <a:endParaRPr lang="en-US"/>
          </a:p>
          <a:p>
            <a:pPr marL="609600" indent="-609600">
              <a:buFont typeface="Wingdings" pitchFamily="2" charset="2"/>
              <a:buNone/>
            </a:pPr>
            <a:r>
              <a:rPr lang="en-US" sz="2800"/>
              <a:t>1)The FDA became a government agency after the passage of the </a:t>
            </a:r>
          </a:p>
          <a:p>
            <a:pPr marL="609600" indent="-609600">
              <a:buFont typeface="Wingdings" pitchFamily="2" charset="2"/>
              <a:buNone/>
            </a:pPr>
            <a:r>
              <a:rPr lang="en-US" sz="2800"/>
              <a:t>	a) federal Food and Drug Act of 1906</a:t>
            </a:r>
          </a:p>
          <a:p>
            <a:pPr marL="609600" indent="-609600">
              <a:buFont typeface="Wingdings" pitchFamily="2" charset="2"/>
              <a:buNone/>
            </a:pPr>
            <a:r>
              <a:rPr lang="en-US" sz="2800"/>
              <a:t>	b) Controlled Substances Act of 1970</a:t>
            </a:r>
          </a:p>
          <a:p>
            <a:pPr marL="609600" indent="-609600">
              <a:buFont typeface="Wingdings" pitchFamily="2" charset="2"/>
              <a:buNone/>
            </a:pPr>
            <a:r>
              <a:rPr lang="en-US" sz="2800"/>
              <a:t>	c) Food, Drug, and Cosmetic Act of 1938</a:t>
            </a:r>
          </a:p>
          <a:p>
            <a:pPr marL="609600" indent="-609600">
              <a:buFont typeface="Wingdings" pitchFamily="2" charset="2"/>
              <a:buNone/>
            </a:pPr>
            <a:r>
              <a:rPr lang="en-US" sz="2800"/>
              <a:t>	</a:t>
            </a:r>
          </a:p>
          <a:p>
            <a:pPr marL="609600" indent="-609600">
              <a:buFont typeface="Wingdings" pitchFamily="2" charset="2"/>
              <a:buNone/>
            </a:pPr>
            <a:r>
              <a:rPr lang="en-US" sz="2800"/>
              <a:t>2)A person studying how the body absorbs, uses, and gets rid of codeine is engaged in the pharmacological specialty called</a:t>
            </a:r>
          </a:p>
          <a:p>
            <a:pPr marL="609600" indent="-609600">
              <a:buFont typeface="Wingdings" pitchFamily="2" charset="2"/>
              <a:buNone/>
            </a:pPr>
            <a:r>
              <a:rPr lang="en-US" sz="2800"/>
              <a:t>	a) pharmacotherapeutics</a:t>
            </a:r>
          </a:p>
          <a:p>
            <a:pPr marL="609600" indent="-609600">
              <a:buFont typeface="Wingdings" pitchFamily="2" charset="2"/>
              <a:buNone/>
            </a:pPr>
            <a:r>
              <a:rPr lang="en-US" sz="2800"/>
              <a:t>	b) pharmacodynamics</a:t>
            </a:r>
          </a:p>
          <a:p>
            <a:pPr marL="609600" indent="-609600">
              <a:buFont typeface="Wingdings" pitchFamily="2" charset="2"/>
              <a:buNone/>
            </a:pPr>
            <a:r>
              <a:rPr lang="en-US" sz="2800"/>
              <a:t>	c) pharmicokinetics</a:t>
            </a:r>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a:xfrm>
            <a:off x="457200" y="0"/>
            <a:ext cx="8229600" cy="609600"/>
          </a:xfrm>
        </p:spPr>
        <p:txBody>
          <a:bodyPr/>
          <a:lstStyle/>
          <a:p>
            <a:r>
              <a:rPr lang="en-US" sz="3200"/>
              <a:t>CHAPTER REVIEW</a:t>
            </a:r>
          </a:p>
        </p:txBody>
      </p:sp>
      <p:sp>
        <p:nvSpPr>
          <p:cNvPr id="113667" name="Rectangle 3"/>
          <p:cNvSpPr>
            <a:spLocks noGrp="1" noChangeArrowheads="1"/>
          </p:cNvSpPr>
          <p:nvPr>
            <p:ph type="body" idx="1"/>
          </p:nvPr>
        </p:nvSpPr>
        <p:spPr>
          <a:xfrm>
            <a:off x="0" y="762000"/>
            <a:ext cx="9144000" cy="6096000"/>
          </a:xfrm>
        </p:spPr>
        <p:txBody>
          <a:bodyPr/>
          <a:lstStyle/>
          <a:p>
            <a:pPr>
              <a:buFont typeface="Wingdings" pitchFamily="2" charset="2"/>
              <a:buNone/>
            </a:pPr>
            <a:r>
              <a:rPr lang="en-US" sz="2800"/>
              <a:t>3) Controlled substances must</a:t>
            </a:r>
          </a:p>
          <a:p>
            <a:pPr>
              <a:buFont typeface="Wingdings" pitchFamily="2" charset="2"/>
              <a:buNone/>
            </a:pPr>
            <a:r>
              <a:rPr lang="en-US" sz="2800"/>
              <a:t>	a) be kept in a locked cabinet or safe</a:t>
            </a:r>
          </a:p>
          <a:p>
            <a:pPr>
              <a:buFont typeface="Wingdings" pitchFamily="2" charset="2"/>
              <a:buNone/>
            </a:pPr>
            <a:r>
              <a:rPr lang="en-US" sz="2800"/>
              <a:t>	b) have orders, receipts, uses, and thefts recorded</a:t>
            </a:r>
          </a:p>
          <a:p>
            <a:pPr>
              <a:buFont typeface="Wingdings" pitchFamily="2" charset="2"/>
              <a:buNone/>
            </a:pPr>
            <a:r>
              <a:rPr lang="en-US" sz="2800"/>
              <a:t>	c) be ordered by veterinarians who register annually with the DEA</a:t>
            </a:r>
          </a:p>
          <a:p>
            <a:pPr>
              <a:buFont typeface="Wingdings" pitchFamily="2" charset="2"/>
              <a:buNone/>
            </a:pPr>
            <a:r>
              <a:rPr lang="en-US" sz="2800"/>
              <a:t>	d) All of the above</a:t>
            </a:r>
          </a:p>
          <a:p>
            <a:pPr>
              <a:buFont typeface="Wingdings" pitchFamily="2" charset="2"/>
              <a:buNone/>
            </a:pPr>
            <a:endParaRPr lang="en-US" sz="2800"/>
          </a:p>
          <a:p>
            <a:pPr>
              <a:buFont typeface="Wingdings" pitchFamily="2" charset="2"/>
              <a:buNone/>
            </a:pPr>
            <a:r>
              <a:rPr lang="en-US" sz="2800"/>
              <a:t>4) The higher (larger) the schedule number of a controlled substance drug</a:t>
            </a:r>
          </a:p>
          <a:p>
            <a:pPr>
              <a:buFont typeface="Wingdings" pitchFamily="2" charset="2"/>
              <a:buNone/>
            </a:pPr>
            <a:r>
              <a:rPr lang="en-US" sz="2800"/>
              <a:t>	a) the higher the risk for human abuse potential</a:t>
            </a:r>
          </a:p>
          <a:p>
            <a:pPr>
              <a:buFont typeface="Wingdings" pitchFamily="2" charset="2"/>
              <a:buNone/>
            </a:pPr>
            <a:r>
              <a:rPr lang="en-US" sz="2800"/>
              <a:t>	b) the lower the risk for human abuse potential</a:t>
            </a:r>
          </a:p>
          <a:p>
            <a:pPr>
              <a:buFont typeface="Wingdings" pitchFamily="2" charset="2"/>
              <a:buNone/>
            </a:pPr>
            <a:r>
              <a:rPr lang="en-US" sz="2800"/>
              <a:t>	c) the less medical value it has</a:t>
            </a:r>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a:xfrm>
            <a:off x="457200" y="0"/>
            <a:ext cx="8229600" cy="533400"/>
          </a:xfrm>
        </p:spPr>
        <p:txBody>
          <a:bodyPr/>
          <a:lstStyle/>
          <a:p>
            <a:r>
              <a:rPr lang="en-US" sz="3200"/>
              <a:t>CHAPTER REVIEW</a:t>
            </a:r>
          </a:p>
        </p:txBody>
      </p:sp>
      <p:sp>
        <p:nvSpPr>
          <p:cNvPr id="114691" name="Rectangle 3"/>
          <p:cNvSpPr>
            <a:spLocks noGrp="1" noChangeArrowheads="1"/>
          </p:cNvSpPr>
          <p:nvPr>
            <p:ph type="body" idx="1"/>
          </p:nvPr>
        </p:nvSpPr>
        <p:spPr>
          <a:xfrm>
            <a:off x="0" y="685800"/>
            <a:ext cx="9144000" cy="6172200"/>
          </a:xfrm>
        </p:spPr>
        <p:txBody>
          <a:bodyPr/>
          <a:lstStyle/>
          <a:p>
            <a:pPr marL="609600" indent="-609600">
              <a:buFont typeface="Wingdings" pitchFamily="2" charset="2"/>
              <a:buNone/>
            </a:pPr>
            <a:r>
              <a:rPr lang="en-US" sz="2800"/>
              <a:t>TRUE OR FALSE</a:t>
            </a:r>
            <a:br>
              <a:rPr lang="en-US" sz="2800"/>
            </a:br>
            <a:endParaRPr lang="en-US" sz="2800"/>
          </a:p>
          <a:p>
            <a:pPr marL="609600" indent="-609600">
              <a:buFont typeface="Wingdings" pitchFamily="2" charset="2"/>
              <a:buAutoNum type="arabicParenR"/>
            </a:pPr>
            <a:r>
              <a:rPr lang="en-US" sz="2800"/>
              <a:t>Prescription drugs are limited to use under the supervision of a veterinarian or physician.</a:t>
            </a:r>
          </a:p>
          <a:p>
            <a:pPr marL="609600" indent="-609600">
              <a:buFont typeface="Wingdings" pitchFamily="2" charset="2"/>
              <a:buAutoNum type="arabicParenR"/>
            </a:pPr>
            <a:r>
              <a:rPr lang="en-US" sz="2800"/>
              <a:t>The majority of veterinary drugs in use during the early 1900s were found naturally in plants</a:t>
            </a:r>
          </a:p>
          <a:p>
            <a:pPr marL="609600" indent="-609600">
              <a:buFont typeface="Wingdings" pitchFamily="2" charset="2"/>
              <a:buAutoNum type="arabicParenR"/>
            </a:pPr>
            <a:r>
              <a:rPr lang="en-US" sz="2800"/>
              <a:t>The major requirement of the Food, Drug, and Cosmetic Act of 1938 is the requirement of drug safety</a:t>
            </a:r>
          </a:p>
          <a:p>
            <a:pPr marL="609600" indent="-609600">
              <a:buFont typeface="Wingdings" pitchFamily="2" charset="2"/>
              <a:buAutoNum type="arabicParenR"/>
            </a:pPr>
            <a:r>
              <a:rPr lang="en-US" sz="2800"/>
              <a:t>Diazepam (Valium) is an example of a schedule I drug</a:t>
            </a:r>
          </a:p>
          <a:p>
            <a:pPr marL="609600" indent="-609600">
              <a:buFont typeface="Wingdings" pitchFamily="2" charset="2"/>
              <a:buAutoNum type="arabicParenR"/>
            </a:pPr>
            <a:r>
              <a:rPr lang="en-US" sz="2800"/>
              <a:t>Over the counter drugs are approved for human use only by the FDA</a:t>
            </a:r>
          </a:p>
          <a:p>
            <a:pPr marL="609600" indent="-609600">
              <a:buFont typeface="Wingdings" pitchFamily="2" charset="2"/>
              <a:buNone/>
            </a:pPr>
            <a:endParaRPr lang="en-US" sz="2800"/>
          </a:p>
          <a:p>
            <a:pPr marL="609600" indent="-609600">
              <a:buFont typeface="Wingdings" pitchFamily="2" charset="2"/>
              <a:buAutoNum type="arabicParenR"/>
            </a:pPr>
            <a:endParaRPr lang="en-US" sz="2800"/>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body" idx="1"/>
          </p:nvPr>
        </p:nvSpPr>
        <p:spPr/>
        <p:txBody>
          <a:bodyPr/>
          <a:lstStyle/>
          <a:p>
            <a:pPr algn="ctr">
              <a:buFont typeface="Wingdings" pitchFamily="2" charset="2"/>
              <a:buNone/>
            </a:pPr>
            <a:r>
              <a:rPr lang="en-US" dirty="0"/>
              <a:t>THE FOLLOWING IS THE PART OF THE PACKAGE INSERT FOR RIMADYL…..</a:t>
            </a:r>
          </a:p>
          <a:p>
            <a:pPr algn="ctr">
              <a:buFont typeface="Wingdings" pitchFamily="2" charset="2"/>
              <a:buNone/>
            </a:pPr>
            <a:r>
              <a:rPr lang="en-US" dirty="0"/>
              <a:t>Can you identify which section refers to </a:t>
            </a:r>
            <a:r>
              <a:rPr lang="en-US" dirty="0">
                <a:solidFill>
                  <a:srgbClr val="FFC000"/>
                </a:solidFill>
              </a:rPr>
              <a:t>PHARMACODYNAMICS</a:t>
            </a:r>
            <a:r>
              <a:rPr lang="en-US" dirty="0"/>
              <a:t> and which refers to </a:t>
            </a:r>
            <a:r>
              <a:rPr lang="en-US" dirty="0">
                <a:solidFill>
                  <a:srgbClr val="FF0000"/>
                </a:solidFill>
              </a:rPr>
              <a:t>PHARMACOKINETICS</a:t>
            </a:r>
            <a:r>
              <a:rPr lang="en-US" dirty="0"/>
              <a:t>?</a:t>
            </a:r>
          </a:p>
        </p:txBody>
      </p:sp>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ChangeArrowheads="1"/>
          </p:cNvSpPr>
          <p:nvPr/>
        </p:nvSpPr>
        <p:spPr bwMode="auto">
          <a:xfrm>
            <a:off x="1371600" y="457200"/>
            <a:ext cx="6629400" cy="6118225"/>
          </a:xfrm>
          <a:prstGeom prst="rect">
            <a:avLst/>
          </a:prstGeom>
          <a:noFill/>
          <a:ln w="9525">
            <a:noFill/>
            <a:miter lim="800000"/>
            <a:headEnd/>
            <a:tailEnd/>
          </a:ln>
          <a:effectLst/>
        </p:spPr>
        <p:txBody>
          <a:bodyPr>
            <a:spAutoFit/>
          </a:bodyPr>
          <a:lstStyle/>
          <a:p>
            <a:pPr algn="l">
              <a:spcBef>
                <a:spcPct val="50000"/>
              </a:spcBef>
            </a:pPr>
            <a:r>
              <a:rPr lang="en-US" sz="1200">
                <a:effectLst/>
              </a:rPr>
              <a:t>CLINICAL PHARMACOLOGY: Carprofen is a non-narcotic, non-steroidal anti-inflammatory agent with characteristic analgesic and antipyretic activity approximately equipotent to indomethacin in animal models. The </a:t>
            </a:r>
            <a:r>
              <a:rPr lang="en-US" sz="1200">
                <a:solidFill>
                  <a:schemeClr val="hlink"/>
                </a:solidFill>
                <a:effectLst/>
              </a:rPr>
              <a:t>mechanism of action of carprofen</a:t>
            </a:r>
            <a:r>
              <a:rPr lang="en-US" sz="1200">
                <a:effectLst/>
              </a:rPr>
              <a:t>, like that of other NSAIDs, is believed to be associated with the </a:t>
            </a:r>
            <a:r>
              <a:rPr lang="en-US" sz="1200">
                <a:solidFill>
                  <a:schemeClr val="hlink"/>
                </a:solidFill>
                <a:effectLst/>
              </a:rPr>
              <a:t>inhibition of cyclooxygenase activity</a:t>
            </a:r>
            <a:r>
              <a:rPr lang="en-US" sz="1200">
                <a:effectLst/>
              </a:rPr>
              <a:t>. Two unique cyclooxygenases have been described in mammals. The constitutive cyclooxygenase, COX-1, synthesizes prostaglandins necessary for normal gastrointestinal and renal function. The inducible cyclooxygenase, COX-2, generates prostaglandins involved in inflammation. Inhibition of COX-1 is thought to be associated with gastrointestinal and renal toxicity while inhibition of COX-2 provides anti-inflammatory activity. The specificity of a particular NSAID for COX-2 versus COX-1 may vary from species to species. In an in vitro study using canine cell cultures, carprofen demonstrated selective </a:t>
            </a:r>
            <a:r>
              <a:rPr lang="en-US" sz="1200">
                <a:solidFill>
                  <a:schemeClr val="hlink"/>
                </a:solidFill>
                <a:effectLst/>
              </a:rPr>
              <a:t>inhibition of COX-2 versus COX-1</a:t>
            </a:r>
            <a:r>
              <a:rPr lang="en-US" sz="1200">
                <a:effectLst/>
              </a:rPr>
              <a:t>. Clinical relevance of these data has not been shown. Carprofen has also been shown to </a:t>
            </a:r>
            <a:r>
              <a:rPr lang="en-US" sz="1200">
                <a:solidFill>
                  <a:schemeClr val="hlink"/>
                </a:solidFill>
                <a:effectLst/>
              </a:rPr>
              <a:t>inhibit the release of several prostaglandins in two inflammatory cell systems: rat polymorphonuclear leukocytes (PMN) and human rheumatoid synovial cells, indicating inhibition of acute (PMN system) and chronic (synovial cell system) inflammatory reactions</a:t>
            </a:r>
            <a:r>
              <a:rPr lang="en-US" sz="1200">
                <a:effectLst/>
              </a:rPr>
              <a:t>. Several studies have demonstrated that carprofen has modulatory </a:t>
            </a:r>
            <a:r>
              <a:rPr lang="en-US" sz="1200">
                <a:solidFill>
                  <a:schemeClr val="hlink"/>
                </a:solidFill>
                <a:effectLst/>
              </a:rPr>
              <a:t>effects on both humoral and cellular immune responses</a:t>
            </a:r>
            <a:r>
              <a:rPr lang="en-US" sz="1200">
                <a:effectLst/>
              </a:rPr>
              <a:t>. Data also indicate that carprofen </a:t>
            </a:r>
            <a:r>
              <a:rPr lang="en-US" sz="1200">
                <a:solidFill>
                  <a:schemeClr val="hlink"/>
                </a:solidFill>
                <a:effectLst/>
              </a:rPr>
              <a:t>inhibits the production of osteoclast-activating factor (OAF), PGE1, and PGE2 by its inhibitory effect in prostaglandin biosynthesis</a:t>
            </a:r>
            <a:r>
              <a:rPr lang="en-US" sz="1200">
                <a:effectLst/>
              </a:rPr>
              <a:t>. </a:t>
            </a:r>
          </a:p>
          <a:p>
            <a:pPr algn="l">
              <a:spcBef>
                <a:spcPct val="50000"/>
              </a:spcBef>
            </a:pPr>
            <a:endParaRPr lang="en-US" sz="1200">
              <a:effectLst/>
            </a:endParaRPr>
          </a:p>
          <a:p>
            <a:pPr algn="l">
              <a:spcBef>
                <a:spcPct val="50000"/>
              </a:spcBef>
            </a:pPr>
            <a:r>
              <a:rPr lang="en-US" sz="1200">
                <a:effectLst/>
              </a:rPr>
              <a:t>Based upon comparison with data obtained from intravenous administration, carprofen is </a:t>
            </a:r>
            <a:r>
              <a:rPr lang="en-US" sz="1200">
                <a:solidFill>
                  <a:srgbClr val="CC0000"/>
                </a:solidFill>
                <a:effectLst/>
              </a:rPr>
              <a:t>rapidly and nearly completely absorbed (more than 90% bioavailable) when administered orally</a:t>
            </a:r>
            <a:r>
              <a:rPr lang="en-US" sz="1200">
                <a:effectLst/>
              </a:rPr>
              <a:t>. </a:t>
            </a:r>
            <a:r>
              <a:rPr lang="en-US" sz="1200">
                <a:solidFill>
                  <a:srgbClr val="CC0000"/>
                </a:solidFill>
                <a:effectLst/>
              </a:rPr>
              <a:t>Peak blood plasma concentrations are achieved in 1–3 hours after oral administration</a:t>
            </a:r>
            <a:r>
              <a:rPr lang="en-US" sz="1200">
                <a:effectLst/>
              </a:rPr>
              <a:t> of 1, 5, and 25 mg/kg to dogs. The mean </a:t>
            </a:r>
            <a:r>
              <a:rPr lang="en-US" sz="1200">
                <a:solidFill>
                  <a:srgbClr val="CC0000"/>
                </a:solidFill>
                <a:effectLst/>
              </a:rPr>
              <a:t>terminal half-life of carprofen is approximately 8 hours</a:t>
            </a:r>
            <a:r>
              <a:rPr lang="en-US" sz="1200">
                <a:effectLst/>
              </a:rPr>
              <a:t> (range 4.5–9.8 hours) after single oral doses varying from 1–35 mg/kg of body weight. After a 100 mg single intravenous bolus dose, the mean </a:t>
            </a:r>
            <a:r>
              <a:rPr lang="en-US" sz="1200">
                <a:solidFill>
                  <a:srgbClr val="CC0000"/>
                </a:solidFill>
                <a:effectLst/>
              </a:rPr>
              <a:t>elimination half-life was approximately 11.7 hours in the dog. Rimadyl is more than 99% bound to plasma protein and exhibits a very small volume of distribution. Carprofen is eliminated in the dog primarily by biotransformation in the liver followed by rapid excretion of the resulting metabolites</a:t>
            </a:r>
            <a:r>
              <a:rPr lang="en-US" sz="1200">
                <a:effectLst/>
              </a:rPr>
              <a:t> (the ester glucuronide of carprofen and the ether glucuronides of 2 phenolic metabolites, 7-hydroxy carprofen and 8-hydroxy carprofen) </a:t>
            </a:r>
            <a:r>
              <a:rPr lang="en-US" sz="1200">
                <a:solidFill>
                  <a:srgbClr val="CC0000"/>
                </a:solidFill>
                <a:effectLst/>
              </a:rPr>
              <a:t>in the feces</a:t>
            </a:r>
            <a:r>
              <a:rPr lang="en-US" sz="1200">
                <a:effectLst/>
              </a:rPr>
              <a:t> (70–80%) </a:t>
            </a:r>
            <a:r>
              <a:rPr lang="en-US" sz="1200">
                <a:solidFill>
                  <a:srgbClr val="CC0000"/>
                </a:solidFill>
                <a:effectLst/>
              </a:rPr>
              <a:t>and urine</a:t>
            </a:r>
            <a:r>
              <a:rPr lang="en-US" sz="1200">
                <a:effectLst/>
              </a:rPr>
              <a:t> (10–20%). </a:t>
            </a:r>
            <a:r>
              <a:rPr lang="en-US" sz="1200">
                <a:solidFill>
                  <a:srgbClr val="CC0000"/>
                </a:solidFill>
                <a:effectLst/>
              </a:rPr>
              <a:t>Some enterohepatic circulation of the drug is observed</a:t>
            </a:r>
            <a:r>
              <a:rPr lang="en-US" sz="1200">
                <a:effectLst/>
              </a:rPr>
              <a:t>.</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54" name="Text Box 10"/>
          <p:cNvSpPr txBox="1">
            <a:spLocks noChangeArrowheads="1"/>
          </p:cNvSpPr>
          <p:nvPr/>
        </p:nvSpPr>
        <p:spPr bwMode="auto">
          <a:xfrm>
            <a:off x="228600" y="0"/>
            <a:ext cx="8383588" cy="5695950"/>
          </a:xfrm>
          <a:prstGeom prst="rect">
            <a:avLst/>
          </a:prstGeom>
          <a:noFill/>
          <a:ln w="9525">
            <a:noFill/>
            <a:miter lim="800000"/>
            <a:headEnd/>
            <a:tailEnd/>
          </a:ln>
          <a:effectLst/>
        </p:spPr>
        <p:txBody>
          <a:bodyPr>
            <a:spAutoFit/>
          </a:bodyPr>
          <a:lstStyle/>
          <a:p>
            <a:r>
              <a:rPr lang="en-US" b="1">
                <a:solidFill>
                  <a:schemeClr val="hlink"/>
                </a:solidFill>
                <a:effectLst/>
              </a:rPr>
              <a:t>Medicines at that time were derived from plants, which</a:t>
            </a:r>
          </a:p>
          <a:p>
            <a:r>
              <a:rPr lang="en-US" b="1">
                <a:solidFill>
                  <a:schemeClr val="hlink"/>
                </a:solidFill>
                <a:effectLst/>
              </a:rPr>
              <a:t>has since expanded to other sources</a:t>
            </a:r>
            <a:r>
              <a:rPr lang="en-US" sz="2000" b="1">
                <a:solidFill>
                  <a:schemeClr val="hlink"/>
                </a:solidFill>
                <a:effectLst/>
              </a:rPr>
              <a:t> :</a:t>
            </a:r>
          </a:p>
          <a:p>
            <a:pPr algn="l"/>
            <a:r>
              <a:rPr lang="en-US" sz="2000">
                <a:effectLst/>
              </a:rPr>
              <a:t> </a:t>
            </a:r>
          </a:p>
          <a:p>
            <a:pPr algn="l"/>
            <a:r>
              <a:rPr lang="en-US" b="1">
                <a:solidFill>
                  <a:schemeClr val="hlink"/>
                </a:solidFill>
                <a:effectLst/>
              </a:rPr>
              <a:t>Minerals</a:t>
            </a:r>
            <a:r>
              <a:rPr lang="en-US" sz="2000">
                <a:effectLst/>
              </a:rPr>
              <a:t> – examples: iron, calcium, electrolytes</a:t>
            </a:r>
          </a:p>
          <a:p>
            <a:pPr algn="l"/>
            <a:endParaRPr lang="en-US" sz="2000">
              <a:effectLst/>
            </a:endParaRPr>
          </a:p>
          <a:p>
            <a:pPr algn="l"/>
            <a:r>
              <a:rPr lang="en-US" b="1">
                <a:solidFill>
                  <a:schemeClr val="hlink"/>
                </a:solidFill>
                <a:effectLst/>
              </a:rPr>
              <a:t>Molds, bacteria</a:t>
            </a:r>
            <a:r>
              <a:rPr lang="en-US" sz="2000">
                <a:effectLst/>
              </a:rPr>
              <a:t> – example: Penicillin is a mold (</a:t>
            </a:r>
            <a:r>
              <a:rPr lang="en-US" sz="2000">
                <a:effectLst/>
                <a:latin typeface="Garamond" pitchFamily="18" charset="0"/>
              </a:rPr>
              <a:t>Penicillium notatum</a:t>
            </a:r>
            <a:r>
              <a:rPr lang="en-US" sz="2000">
                <a:effectLst/>
              </a:rPr>
              <a:t>)</a:t>
            </a:r>
            <a:r>
              <a:rPr lang="en-US" sz="2000">
                <a:effectLst/>
                <a:latin typeface="Garamond" pitchFamily="18" charset="0"/>
              </a:rPr>
              <a:t> </a:t>
            </a:r>
            <a:endParaRPr lang="en-US" sz="2000">
              <a:effectLst/>
            </a:endParaRPr>
          </a:p>
          <a:p>
            <a:pPr algn="l"/>
            <a:r>
              <a:rPr lang="en-US" sz="2000">
                <a:effectLst/>
              </a:rPr>
              <a:t>that has antibacterial properties</a:t>
            </a:r>
          </a:p>
          <a:p>
            <a:pPr algn="l"/>
            <a:endParaRPr lang="en-US" sz="2000">
              <a:effectLst/>
            </a:endParaRPr>
          </a:p>
          <a:p>
            <a:pPr algn="l"/>
            <a:r>
              <a:rPr lang="en-US" b="1">
                <a:solidFill>
                  <a:schemeClr val="hlink"/>
                </a:solidFill>
                <a:effectLst/>
              </a:rPr>
              <a:t>Animals</a:t>
            </a:r>
            <a:r>
              <a:rPr lang="en-US" sz="2000">
                <a:effectLst/>
              </a:rPr>
              <a:t> – example: hormones such as insulin come from animals (pig)</a:t>
            </a:r>
          </a:p>
          <a:p>
            <a:pPr algn="l"/>
            <a:endParaRPr lang="en-US" sz="2000">
              <a:effectLst/>
            </a:endParaRPr>
          </a:p>
          <a:p>
            <a:pPr algn="l"/>
            <a:r>
              <a:rPr lang="en-US" b="1">
                <a:solidFill>
                  <a:schemeClr val="hlink"/>
                </a:solidFill>
                <a:effectLst/>
              </a:rPr>
              <a:t>Synthetic</a:t>
            </a:r>
            <a:r>
              <a:rPr lang="en-US" b="1">
                <a:effectLst/>
              </a:rPr>
              <a:t> </a:t>
            </a:r>
            <a:r>
              <a:rPr lang="en-US" sz="2000" b="1">
                <a:effectLst/>
              </a:rPr>
              <a:t>(man-made)</a:t>
            </a:r>
            <a:r>
              <a:rPr lang="en-US" sz="2000">
                <a:effectLst/>
              </a:rPr>
              <a:t> – steroids, aspirin</a:t>
            </a:r>
          </a:p>
          <a:p>
            <a:pPr algn="l"/>
            <a:endParaRPr lang="en-US" sz="2000">
              <a:effectLst/>
            </a:endParaRPr>
          </a:p>
          <a:p>
            <a:pPr algn="l"/>
            <a:endParaRPr lang="en-US" sz="2000">
              <a:effectLst/>
            </a:endParaRPr>
          </a:p>
          <a:p>
            <a:pPr algn="l"/>
            <a:r>
              <a:rPr lang="en-US" sz="2000">
                <a:effectLst/>
              </a:rPr>
              <a:t>The majority of drugs produced today are synthetic or semi-synthetic (modified from a natural source).</a:t>
            </a:r>
          </a:p>
        </p:txBody>
      </p:sp>
      <p:pic>
        <p:nvPicPr>
          <p:cNvPr id="82958" name="Picture 14" descr="resize?sq=160&amp;uid=514006906&amp;mid=134513"/>
          <p:cNvPicPr>
            <a:picLocks noChangeAspect="1" noChangeArrowheads="1"/>
          </p:cNvPicPr>
          <p:nvPr/>
        </p:nvPicPr>
        <p:blipFill>
          <a:blip r:embed="rId2" cstate="print"/>
          <a:srcRect/>
          <a:stretch>
            <a:fillRect/>
          </a:stretch>
        </p:blipFill>
        <p:spPr bwMode="auto">
          <a:xfrm>
            <a:off x="6629400" y="5486400"/>
            <a:ext cx="2209800" cy="12192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r>
              <a:rPr lang="en-US" dirty="0">
                <a:latin typeface="Comic Sans MS" pitchFamily="66" charset="0"/>
              </a:rPr>
              <a:t>Aspects of PHARMACOLOGY</a:t>
            </a:r>
          </a:p>
        </p:txBody>
      </p:sp>
      <p:sp>
        <p:nvSpPr>
          <p:cNvPr id="86019" name="Rectangle 3"/>
          <p:cNvSpPr>
            <a:spLocks noGrp="1" noChangeArrowheads="1"/>
          </p:cNvSpPr>
          <p:nvPr>
            <p:ph type="body" idx="1"/>
          </p:nvPr>
        </p:nvSpPr>
        <p:spPr>
          <a:xfrm>
            <a:off x="457200" y="1600200"/>
            <a:ext cx="8229600" cy="4876800"/>
          </a:xfrm>
        </p:spPr>
        <p:txBody>
          <a:bodyPr/>
          <a:lstStyle/>
          <a:p>
            <a:pPr>
              <a:lnSpc>
                <a:spcPct val="90000"/>
              </a:lnSpc>
            </a:pPr>
            <a:r>
              <a:rPr lang="en-US" sz="2400" b="1" dirty="0">
                <a:solidFill>
                  <a:schemeClr val="bg2"/>
                </a:solidFill>
                <a:latin typeface="Comic Sans MS" pitchFamily="66" charset="0"/>
              </a:rPr>
              <a:t>PHARMACOTHERAPY</a:t>
            </a:r>
            <a:r>
              <a:rPr lang="en-US" sz="2400" dirty="0">
                <a:latin typeface="Comic Sans MS" pitchFamily="66" charset="0"/>
              </a:rPr>
              <a:t> – TREATMENT of diseases with MEDICINES/DRUGS</a:t>
            </a:r>
          </a:p>
          <a:p>
            <a:pPr>
              <a:lnSpc>
                <a:spcPct val="90000"/>
              </a:lnSpc>
              <a:buFont typeface="Wingdings" pitchFamily="2" charset="2"/>
              <a:buNone/>
            </a:pPr>
            <a:r>
              <a:rPr lang="en-US" sz="2400" dirty="0">
                <a:latin typeface="Comic Sans MS" pitchFamily="66" charset="0"/>
              </a:rPr>
              <a:t>		</a:t>
            </a:r>
          </a:p>
          <a:p>
            <a:pPr>
              <a:lnSpc>
                <a:spcPct val="90000"/>
              </a:lnSpc>
            </a:pPr>
            <a:r>
              <a:rPr lang="en-US" sz="2400" b="1" dirty="0" smtClean="0">
                <a:solidFill>
                  <a:schemeClr val="bg2"/>
                </a:solidFill>
                <a:latin typeface="Comic Sans MS" pitchFamily="66" charset="0"/>
              </a:rPr>
              <a:t>PHARMACOTHERAPEUTICS</a:t>
            </a:r>
            <a:r>
              <a:rPr lang="en-US" sz="2400" b="1" dirty="0" smtClean="0">
                <a:latin typeface="Comic Sans MS" pitchFamily="66" charset="0"/>
              </a:rPr>
              <a:t> </a:t>
            </a:r>
            <a:r>
              <a:rPr lang="en-US" sz="2400" b="1" dirty="0">
                <a:latin typeface="Comic Sans MS" pitchFamily="66" charset="0"/>
              </a:rPr>
              <a:t>– </a:t>
            </a:r>
            <a:r>
              <a:rPr lang="en-US" sz="2400" dirty="0">
                <a:latin typeface="Comic Sans MS" pitchFamily="66" charset="0"/>
              </a:rPr>
              <a:t>the field of 	science that studies the treatment of diseases 	with medicines/drugs</a:t>
            </a:r>
            <a:endParaRPr lang="en-US" sz="2400" b="1" dirty="0">
              <a:latin typeface="Comic Sans MS" pitchFamily="66" charset="0"/>
            </a:endParaRPr>
          </a:p>
          <a:p>
            <a:pPr>
              <a:lnSpc>
                <a:spcPct val="90000"/>
              </a:lnSpc>
              <a:buFont typeface="Wingdings" pitchFamily="2" charset="2"/>
              <a:buNone/>
            </a:pPr>
            <a:endParaRPr lang="en-US" sz="2400" b="1" dirty="0">
              <a:solidFill>
                <a:schemeClr val="hlink"/>
              </a:solidFill>
              <a:latin typeface="Comic Sans MS" pitchFamily="66" charset="0"/>
            </a:endParaRPr>
          </a:p>
          <a:p>
            <a:pPr>
              <a:lnSpc>
                <a:spcPct val="90000"/>
              </a:lnSpc>
              <a:buFont typeface="Wingdings" pitchFamily="2" charset="2"/>
              <a:buNone/>
            </a:pPr>
            <a:endParaRPr lang="en-US" sz="2400" b="1" dirty="0">
              <a:solidFill>
                <a:schemeClr val="hlink"/>
              </a:solidFill>
              <a:latin typeface="Comic Sans MS" pitchFamily="66" charset="0"/>
            </a:endParaRPr>
          </a:p>
          <a:p>
            <a:pPr>
              <a:lnSpc>
                <a:spcPct val="90000"/>
              </a:lnSpc>
            </a:pPr>
            <a:endParaRPr lang="en-US" sz="2400" b="1" dirty="0">
              <a:solidFill>
                <a:srgbClr val="CC0000"/>
              </a:solidFill>
              <a:latin typeface="Comic Sans MS"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3276600" y="4419600"/>
            <a:ext cx="2228850" cy="22288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p:txBody>
          <a:bodyPr/>
          <a:lstStyle/>
          <a:p>
            <a:r>
              <a:rPr lang="en-US" sz="4000" dirty="0">
                <a:latin typeface="Comic Sans MS" pitchFamily="66" charset="0"/>
              </a:rPr>
              <a:t>ASPECTS OF PHARMACOLOGY</a:t>
            </a:r>
          </a:p>
        </p:txBody>
      </p:sp>
      <p:sp>
        <p:nvSpPr>
          <p:cNvPr id="116739" name="Rectangle 3"/>
          <p:cNvSpPr>
            <a:spLocks noGrp="1" noChangeArrowheads="1"/>
          </p:cNvSpPr>
          <p:nvPr>
            <p:ph type="body" idx="1"/>
          </p:nvPr>
        </p:nvSpPr>
        <p:spPr/>
        <p:txBody>
          <a:bodyPr/>
          <a:lstStyle/>
          <a:p>
            <a:endParaRPr lang="en-US" sz="2400" b="1" dirty="0">
              <a:solidFill>
                <a:srgbClr val="CC0000"/>
              </a:solidFill>
              <a:latin typeface="Comic Sans MS" pitchFamily="66" charset="0"/>
            </a:endParaRPr>
          </a:p>
          <a:p>
            <a:r>
              <a:rPr lang="en-US" sz="2400" b="1" dirty="0">
                <a:solidFill>
                  <a:srgbClr val="CC0000"/>
                </a:solidFill>
                <a:latin typeface="Comic Sans MS" pitchFamily="66" charset="0"/>
              </a:rPr>
              <a:t>PHARMACOKINETICS</a:t>
            </a:r>
            <a:r>
              <a:rPr lang="en-US" sz="2400" b="1" dirty="0">
                <a:latin typeface="Comic Sans MS" pitchFamily="66" charset="0"/>
              </a:rPr>
              <a:t> – </a:t>
            </a:r>
            <a:r>
              <a:rPr lang="en-US" sz="2400" dirty="0">
                <a:latin typeface="Comic Sans MS" pitchFamily="66" charset="0"/>
              </a:rPr>
              <a:t>MOTION of the drugs through the body (absorption, distribution, biotransformation, excretion). </a:t>
            </a:r>
          </a:p>
          <a:p>
            <a:pPr>
              <a:buFont typeface="Wingdings" pitchFamily="2" charset="2"/>
              <a:buNone/>
            </a:pPr>
            <a:r>
              <a:rPr lang="en-US" sz="2400" i="1" dirty="0">
                <a:solidFill>
                  <a:srgbClr val="CC0000"/>
                </a:solidFill>
                <a:latin typeface="Comic Sans MS" pitchFamily="66" charset="0"/>
              </a:rPr>
              <a:t>		WHAT HAPPENS TO THE DRUG ONCE IT IS IN THE BODY</a:t>
            </a:r>
            <a:r>
              <a:rPr lang="en-US" sz="2400" i="1" dirty="0" smtClean="0">
                <a:solidFill>
                  <a:srgbClr val="CC0000"/>
                </a:solidFill>
                <a:latin typeface="Comic Sans MS" pitchFamily="66" charset="0"/>
              </a:rPr>
              <a:t>?</a:t>
            </a:r>
          </a:p>
          <a:p>
            <a:pPr>
              <a:buFont typeface="Wingdings" pitchFamily="2" charset="2"/>
              <a:buNone/>
            </a:pPr>
            <a:endParaRPr lang="en-US" sz="2400" i="1" dirty="0">
              <a:solidFill>
                <a:srgbClr val="CC0000"/>
              </a:solidFill>
              <a:latin typeface="Comic Sans MS" pitchFamily="66" charset="0"/>
            </a:endParaRPr>
          </a:p>
          <a:p>
            <a:pPr>
              <a:lnSpc>
                <a:spcPct val="90000"/>
              </a:lnSpc>
            </a:pPr>
            <a:r>
              <a:rPr lang="en-US" sz="2400" b="1" dirty="0" smtClean="0">
                <a:solidFill>
                  <a:schemeClr val="hlink"/>
                </a:solidFill>
                <a:latin typeface="Comic Sans MS" pitchFamily="66" charset="0"/>
              </a:rPr>
              <a:t>PHARMACODYNAMICS</a:t>
            </a:r>
            <a:r>
              <a:rPr lang="en-US" sz="2400" b="1" dirty="0" smtClean="0">
                <a:latin typeface="Comic Sans MS" pitchFamily="66" charset="0"/>
              </a:rPr>
              <a:t> – </a:t>
            </a:r>
            <a:r>
              <a:rPr lang="en-US" sz="2400" dirty="0" smtClean="0">
                <a:latin typeface="Comic Sans MS" pitchFamily="66" charset="0"/>
              </a:rPr>
              <a:t>MECHANISMS OF ACTION of drugs and the physiological and biochemical EFFECTS ON THE BODY. </a:t>
            </a:r>
          </a:p>
          <a:p>
            <a:pPr>
              <a:lnSpc>
                <a:spcPct val="90000"/>
              </a:lnSpc>
              <a:buNone/>
            </a:pPr>
            <a:r>
              <a:rPr lang="en-US" sz="2400" b="1" dirty="0" smtClean="0">
                <a:latin typeface="Comic Sans MS" pitchFamily="66" charset="0"/>
              </a:rPr>
              <a:t>		</a:t>
            </a:r>
            <a:r>
              <a:rPr lang="en-US" sz="2400" i="1" dirty="0" smtClean="0">
                <a:solidFill>
                  <a:schemeClr val="hlink"/>
                </a:solidFill>
                <a:latin typeface="Comic Sans MS" pitchFamily="66" charset="0"/>
              </a:rPr>
              <a:t>HOW DOES THE DRUG WORK?</a:t>
            </a:r>
          </a:p>
          <a:p>
            <a:endParaRPr lang="en-US" sz="2400" dirty="0"/>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5" name="Rectangle 7"/>
          <p:cNvSpPr>
            <a:spLocks noGrp="1" noRot="1" noChangeArrowheads="1"/>
          </p:cNvSpPr>
          <p:nvPr>
            <p:ph type="title"/>
          </p:nvPr>
        </p:nvSpPr>
        <p:spPr>
          <a:xfrm>
            <a:off x="457200" y="304800"/>
            <a:ext cx="8229600" cy="1143000"/>
          </a:xfrm>
        </p:spPr>
        <p:txBody>
          <a:bodyPr/>
          <a:lstStyle/>
          <a:p>
            <a:r>
              <a:rPr lang="en-US" sz="3200">
                <a:latin typeface="Comic Sans MS" pitchFamily="66" charset="0"/>
              </a:rPr>
              <a:t>TIMELINE OF PHARMACOLOGY</a:t>
            </a:r>
          </a:p>
        </p:txBody>
      </p:sp>
      <p:sp>
        <p:nvSpPr>
          <p:cNvPr id="89099" name="Rectangle 11"/>
          <p:cNvSpPr>
            <a:spLocks noGrp="1" noChangeArrowheads="1"/>
          </p:cNvSpPr>
          <p:nvPr>
            <p:ph type="body" idx="1"/>
          </p:nvPr>
        </p:nvSpPr>
        <p:spPr>
          <a:xfrm>
            <a:off x="228600" y="2057400"/>
            <a:ext cx="8229600" cy="4525963"/>
          </a:xfrm>
        </p:spPr>
        <p:txBody>
          <a:bodyPr/>
          <a:lstStyle/>
          <a:p>
            <a:pPr>
              <a:lnSpc>
                <a:spcPct val="80000"/>
              </a:lnSpc>
              <a:buFontTx/>
              <a:buNone/>
            </a:pPr>
            <a:r>
              <a:rPr lang="en-US" sz="2000" dirty="0">
                <a:solidFill>
                  <a:srgbClr val="009900"/>
                </a:solidFill>
                <a:latin typeface="Comic Sans MS" pitchFamily="66" charset="0"/>
              </a:rPr>
              <a:t>*	Before 1906</a:t>
            </a:r>
            <a:r>
              <a:rPr lang="en-US" sz="2000" dirty="0">
                <a:latin typeface="Comic Sans MS" pitchFamily="66" charset="0"/>
              </a:rPr>
              <a:t>: There was </a:t>
            </a:r>
            <a:r>
              <a:rPr lang="en-US" sz="2000" b="1" dirty="0">
                <a:latin typeface="Comic Sans MS" pitchFamily="66" charset="0"/>
              </a:rPr>
              <a:t>very little regulation</a:t>
            </a:r>
            <a:r>
              <a:rPr lang="en-US" sz="2000" dirty="0">
                <a:latin typeface="Comic Sans MS" pitchFamily="66" charset="0"/>
              </a:rPr>
              <a:t> of drugs/medicines. Each state differed in its control over food and drugs and misbranding was a problem.</a:t>
            </a:r>
          </a:p>
          <a:p>
            <a:pPr>
              <a:lnSpc>
                <a:spcPct val="80000"/>
              </a:lnSpc>
              <a:buFont typeface="Wingdings" pitchFamily="2" charset="2"/>
              <a:buNone/>
            </a:pPr>
            <a:endParaRPr lang="en-US" sz="2000" dirty="0">
              <a:latin typeface="Comic Sans MS" pitchFamily="66" charset="0"/>
            </a:endParaRPr>
          </a:p>
          <a:p>
            <a:pPr>
              <a:lnSpc>
                <a:spcPct val="80000"/>
              </a:lnSpc>
              <a:buFont typeface="Wingdings" pitchFamily="2" charset="2"/>
              <a:buNone/>
            </a:pPr>
            <a:endParaRPr lang="en-US" sz="2000" dirty="0">
              <a:latin typeface="Comic Sans MS" pitchFamily="66" charset="0"/>
            </a:endParaRPr>
          </a:p>
          <a:p>
            <a:pPr>
              <a:lnSpc>
                <a:spcPct val="80000"/>
              </a:lnSpc>
              <a:buFont typeface="Wingdings" pitchFamily="2" charset="2"/>
              <a:buNone/>
            </a:pPr>
            <a:endParaRPr lang="en-US" sz="2000" dirty="0">
              <a:latin typeface="Comic Sans MS" pitchFamily="66" charset="0"/>
            </a:endParaRPr>
          </a:p>
          <a:p>
            <a:pPr>
              <a:lnSpc>
                <a:spcPct val="80000"/>
              </a:lnSpc>
              <a:buFont typeface="Wingdings" pitchFamily="2" charset="2"/>
              <a:buNone/>
            </a:pPr>
            <a:r>
              <a:rPr lang="en-US" sz="2000" dirty="0">
                <a:latin typeface="Comic Sans MS" pitchFamily="66" charset="0"/>
              </a:rPr>
              <a:t>*</a:t>
            </a:r>
            <a:r>
              <a:rPr lang="en-US" sz="2000" dirty="0">
                <a:solidFill>
                  <a:srgbClr val="009900"/>
                </a:solidFill>
                <a:latin typeface="Comic Sans MS" pitchFamily="66" charset="0"/>
              </a:rPr>
              <a:t>	1906</a:t>
            </a:r>
            <a:r>
              <a:rPr lang="en-US" sz="2000" dirty="0">
                <a:latin typeface="Comic Sans MS" pitchFamily="66" charset="0"/>
              </a:rPr>
              <a:t>: The FDA (Food and Drug Administration) is formed and the </a:t>
            </a:r>
            <a:r>
              <a:rPr lang="en-US" sz="2000" b="1" dirty="0">
                <a:solidFill>
                  <a:srgbClr val="FF0000"/>
                </a:solidFill>
                <a:latin typeface="Comic Sans MS" pitchFamily="66" charset="0"/>
              </a:rPr>
              <a:t>Pure Food and Drug </a:t>
            </a:r>
            <a:r>
              <a:rPr lang="en-US" sz="2000" b="1" dirty="0" smtClean="0">
                <a:solidFill>
                  <a:srgbClr val="FF0000"/>
                </a:solidFill>
                <a:latin typeface="Comic Sans MS" pitchFamily="66" charset="0"/>
              </a:rPr>
              <a:t>Act</a:t>
            </a:r>
            <a:r>
              <a:rPr lang="en-US" sz="2000" dirty="0" smtClean="0">
                <a:solidFill>
                  <a:srgbClr val="FF0000"/>
                </a:solidFill>
                <a:latin typeface="Comic Sans MS" pitchFamily="66" charset="0"/>
              </a:rPr>
              <a:t> </a:t>
            </a:r>
            <a:r>
              <a:rPr lang="en-US" sz="2000" dirty="0">
                <a:latin typeface="Comic Sans MS" pitchFamily="66" charset="0"/>
              </a:rPr>
              <a:t>is established which set standards for drug strength, purity, and focused heavily on how drugs should be labeled. Some improvements were seen, but the FDA was small and their authority was limited and the availability of drugs was limited. There were major problems with dosing/toxicities as proper testing was not performed. </a:t>
            </a:r>
          </a:p>
          <a:p>
            <a:pPr>
              <a:lnSpc>
                <a:spcPct val="80000"/>
              </a:lnSpc>
              <a:buFont typeface="Wingdings" pitchFamily="2" charset="2"/>
              <a:buNone/>
            </a:pPr>
            <a:r>
              <a:rPr lang="en-US" sz="1800" dirty="0">
                <a:latin typeface="Comic Sans MS" pitchFamily="66" charset="0"/>
              </a:rPr>
              <a:t>		</a:t>
            </a:r>
            <a:endParaRPr lang="en-US" sz="2000" dirty="0">
              <a:solidFill>
                <a:schemeClr val="bg2"/>
              </a:solidFill>
              <a:latin typeface="Engravers MT" pitchFamily="18" charset="0"/>
            </a:endParaRPr>
          </a:p>
          <a:p>
            <a:pPr>
              <a:lnSpc>
                <a:spcPct val="80000"/>
              </a:lnSpc>
              <a:buFont typeface="Wingdings" pitchFamily="2" charset="2"/>
              <a:buNone/>
            </a:pPr>
            <a:endParaRPr lang="en-US" sz="1800" dirty="0">
              <a:solidFill>
                <a:schemeClr val="bg2"/>
              </a:solidFill>
              <a:latin typeface="Engravers MT" pitchFamily="18" charset="0"/>
            </a:endParaRPr>
          </a:p>
          <a:p>
            <a:pPr>
              <a:lnSpc>
                <a:spcPct val="80000"/>
              </a:lnSpc>
              <a:buFont typeface="Wingdings" pitchFamily="2" charset="2"/>
              <a:buNone/>
            </a:pPr>
            <a:endParaRPr lang="en-US" sz="2000"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9095"/>
                                        </p:tgtEl>
                                        <p:attrNameLst>
                                          <p:attrName>style.visibility</p:attrName>
                                        </p:attrNameLst>
                                      </p:cBhvr>
                                      <p:to>
                                        <p:strVal val="visible"/>
                                      </p:to>
                                    </p:set>
                                    <p:anim calcmode="lin" valueType="num">
                                      <p:cBhvr>
                                        <p:cTn id="7" dur="500" fill="hold"/>
                                        <p:tgtEl>
                                          <p:spTgt spid="89095"/>
                                        </p:tgtEl>
                                        <p:attrNameLst>
                                          <p:attrName>ppt_w</p:attrName>
                                        </p:attrNameLst>
                                      </p:cBhvr>
                                      <p:tavLst>
                                        <p:tav tm="0">
                                          <p:val>
                                            <p:fltVal val="0"/>
                                          </p:val>
                                        </p:tav>
                                        <p:tav tm="100000">
                                          <p:val>
                                            <p:strVal val="#ppt_w"/>
                                          </p:val>
                                        </p:tav>
                                      </p:tavLst>
                                    </p:anim>
                                    <p:anim calcmode="lin" valueType="num">
                                      <p:cBhvr>
                                        <p:cTn id="8" dur="500" fill="hold"/>
                                        <p:tgtEl>
                                          <p:spTgt spid="89095"/>
                                        </p:tgtEl>
                                        <p:attrNameLst>
                                          <p:attrName>ppt_h</p:attrName>
                                        </p:attrNameLst>
                                      </p:cBhvr>
                                      <p:tavLst>
                                        <p:tav tm="0">
                                          <p:val>
                                            <p:fltVal val="0"/>
                                          </p:val>
                                        </p:tav>
                                        <p:tav tm="100000">
                                          <p:val>
                                            <p:strVal val="#ppt_h"/>
                                          </p:val>
                                        </p:tav>
                                      </p:tavLst>
                                    </p:anim>
                                    <p:animEffect transition="in" filter="fade">
                                      <p:cBhvr>
                                        <p:cTn id="9" dur="500"/>
                                        <p:tgtEl>
                                          <p:spTgt spid="8909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9099">
                                            <p:txEl>
                                              <p:pRg st="0" end="0"/>
                                            </p:txEl>
                                          </p:spTgt>
                                        </p:tgtEl>
                                        <p:attrNameLst>
                                          <p:attrName>style.visibility</p:attrName>
                                        </p:attrNameLst>
                                      </p:cBhvr>
                                      <p:to>
                                        <p:strVal val="visible"/>
                                      </p:to>
                                    </p:set>
                                    <p:animEffect transition="in" filter="fade">
                                      <p:cBhvr>
                                        <p:cTn id="14" dur="1000">
                                          <p:stCondLst>
                                            <p:cond delay="0"/>
                                          </p:stCondLst>
                                        </p:cTn>
                                        <p:tgtEl>
                                          <p:spTgt spid="8909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9099">
                                            <p:txEl>
                                              <p:pRg st="4" end="4"/>
                                            </p:txEl>
                                          </p:spTgt>
                                        </p:tgtEl>
                                        <p:attrNameLst>
                                          <p:attrName>style.visibility</p:attrName>
                                        </p:attrNameLst>
                                      </p:cBhvr>
                                      <p:to>
                                        <p:strVal val="visible"/>
                                      </p:to>
                                    </p:set>
                                    <p:animEffect transition="in" filter="fade">
                                      <p:cBhvr>
                                        <p:cTn id="19" dur="1000">
                                          <p:stCondLst>
                                            <p:cond delay="0"/>
                                          </p:stCondLst>
                                        </p:cTn>
                                        <p:tgtEl>
                                          <p:spTgt spid="8909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9099">
                                            <p:txEl>
                                              <p:pRg st="5" end="5"/>
                                            </p:txEl>
                                          </p:spTgt>
                                        </p:tgtEl>
                                        <p:attrNameLst>
                                          <p:attrName>style.visibility</p:attrName>
                                        </p:attrNameLst>
                                      </p:cBhvr>
                                      <p:to>
                                        <p:strVal val="visible"/>
                                      </p:to>
                                    </p:set>
                                    <p:animEffect transition="in" filter="fade">
                                      <p:cBhvr>
                                        <p:cTn id="24" dur="1000">
                                          <p:stCondLst>
                                            <p:cond delay="0"/>
                                          </p:stCondLst>
                                        </p:cTn>
                                        <p:tgtEl>
                                          <p:spTgt spid="89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p:bldP spid="890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bg2">
                    <a:lumMod val="50000"/>
                    <a:lumOff val="50000"/>
                  </a:schemeClr>
                </a:solidFill>
                <a:latin typeface="Engravers MT" pitchFamily="18" charset="0"/>
              </a:rPr>
              <a:t>SULFANILAMIDE ELIXER</a:t>
            </a:r>
            <a:endParaRPr lang="en-US" sz="4000" dirty="0">
              <a:solidFill>
                <a:schemeClr val="bg2">
                  <a:lumMod val="50000"/>
                  <a:lumOff val="50000"/>
                </a:schemeClr>
              </a:solidFill>
            </a:endParaRPr>
          </a:p>
        </p:txBody>
      </p:sp>
      <p:pic>
        <p:nvPicPr>
          <p:cNvPr id="2050" name="Picture 2"/>
          <p:cNvPicPr>
            <a:picLocks noGrp="1" noChangeAspect="1" noChangeArrowheads="1"/>
          </p:cNvPicPr>
          <p:nvPr>
            <p:ph sz="half" idx="1"/>
          </p:nvPr>
        </p:nvPicPr>
        <p:blipFill>
          <a:blip r:embed="rId2" cstate="print"/>
          <a:stretch>
            <a:fillRect/>
          </a:stretch>
        </p:blipFill>
        <p:spPr bwMode="auto">
          <a:xfrm>
            <a:off x="838200" y="1643856"/>
            <a:ext cx="3276600" cy="4438650"/>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5029200" y="2209800"/>
            <a:ext cx="2909887" cy="3244214"/>
          </a:xfrm>
          <a:prstGeom prst="rect">
            <a:avLst/>
          </a:prstGeom>
          <a:noFill/>
          <a:ln w="9525">
            <a:noFill/>
            <a:miter lim="800000"/>
            <a:headEnd/>
            <a:tailEnd/>
          </a:ln>
        </p:spPr>
      </p:pic>
      <p:sp>
        <p:nvSpPr>
          <p:cNvPr id="7" name="TextBox 6"/>
          <p:cNvSpPr txBox="1"/>
          <p:nvPr/>
        </p:nvSpPr>
        <p:spPr>
          <a:xfrm>
            <a:off x="3733800" y="5486400"/>
            <a:ext cx="5562600" cy="1200329"/>
          </a:xfrm>
          <a:prstGeom prst="rect">
            <a:avLst/>
          </a:prstGeom>
          <a:noFill/>
        </p:spPr>
        <p:txBody>
          <a:bodyPr wrap="square" rtlCol="0">
            <a:spAutoFit/>
          </a:bodyPr>
          <a:lstStyle/>
          <a:p>
            <a:r>
              <a:rPr lang="en-US" sz="3600" b="1" i="1" dirty="0" smtClean="0">
                <a:solidFill>
                  <a:schemeClr val="bg2"/>
                </a:solidFill>
                <a:latin typeface="Blackadder ITC" pitchFamily="82" charset="0"/>
              </a:rPr>
              <a:t>“Taste of </a:t>
            </a:r>
            <a:r>
              <a:rPr lang="en-US" sz="3600" b="1" i="1" dirty="0" smtClean="0">
                <a:solidFill>
                  <a:srgbClr val="800000"/>
                </a:solidFill>
                <a:latin typeface="Blackadder ITC" pitchFamily="82" charset="0"/>
              </a:rPr>
              <a:t>raspberries</a:t>
            </a:r>
            <a:r>
              <a:rPr lang="en-US" sz="3600" b="1" i="1" dirty="0" smtClean="0">
                <a:solidFill>
                  <a:schemeClr val="bg2"/>
                </a:solidFill>
                <a:latin typeface="Blackadder ITC" pitchFamily="82" charset="0"/>
              </a:rPr>
              <a:t>…                      taste of death”</a:t>
            </a:r>
            <a:endParaRPr lang="en-US" sz="3600" b="1" i="1" dirty="0">
              <a:solidFill>
                <a:schemeClr val="bg2"/>
              </a:solidFill>
              <a:latin typeface="Blackadder ITC" pitchFamily="82" charset="0"/>
            </a:endParaRPr>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p:txBody>
          <a:bodyPr/>
          <a:lstStyle/>
          <a:p>
            <a:pPr>
              <a:buFont typeface="Wingdings" pitchFamily="2" charset="2"/>
              <a:buNone/>
            </a:pPr>
            <a:r>
              <a:rPr lang="en-US" sz="2400">
                <a:solidFill>
                  <a:srgbClr val="009900"/>
                </a:solidFill>
                <a:latin typeface="Comic Sans MS" pitchFamily="66" charset="0"/>
              </a:rPr>
              <a:t>1938</a:t>
            </a:r>
            <a:r>
              <a:rPr lang="en-US" sz="2400">
                <a:latin typeface="Comic Sans MS" pitchFamily="66" charset="0"/>
              </a:rPr>
              <a:t>: The </a:t>
            </a:r>
            <a:r>
              <a:rPr lang="en-US" sz="2400" b="1">
                <a:latin typeface="Comic Sans MS" pitchFamily="66" charset="0"/>
              </a:rPr>
              <a:t>Food, Drug, and Cosmetic Act</a:t>
            </a:r>
            <a:r>
              <a:rPr lang="en-US" sz="2400">
                <a:latin typeface="Comic Sans MS" pitchFamily="66" charset="0"/>
              </a:rPr>
              <a:t> was passed. Drugs needed to be tested for safety and labeled adequately for safe use. It also mandated pre-market approval of all new drugs. Manufacturers had to prove to FDA that a drug were safe before it could be sold. </a:t>
            </a:r>
          </a:p>
          <a:p>
            <a:endParaRPr lang="en-US" sz="2400"/>
          </a:p>
        </p:txBody>
      </p:sp>
      <p:pic>
        <p:nvPicPr>
          <p:cNvPr id="4099" name="Picture 3"/>
          <p:cNvPicPr>
            <a:picLocks noChangeAspect="1" noChangeArrowheads="1"/>
          </p:cNvPicPr>
          <p:nvPr/>
        </p:nvPicPr>
        <p:blipFill>
          <a:blip r:embed="rId2" cstate="print"/>
          <a:srcRect/>
          <a:stretch>
            <a:fillRect/>
          </a:stretch>
        </p:blipFill>
        <p:spPr bwMode="auto">
          <a:xfrm>
            <a:off x="2971800" y="3962400"/>
            <a:ext cx="3200400" cy="2400300"/>
          </a:xfrm>
          <a:prstGeom prst="rect">
            <a:avLst/>
          </a:prstGeom>
          <a:noFill/>
          <a:ln w="9525">
            <a:noFill/>
            <a:miter lim="800000"/>
            <a:headEnd/>
            <a:tailEnd/>
          </a:ln>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0" name="Picture 6" descr="link to long description">
            <a:hlinkClick r:id="rId2"/>
          </p:cNvPr>
          <p:cNvPicPr>
            <a:picLocks noChangeAspect="1" noChangeArrowheads="1"/>
          </p:cNvPicPr>
          <p:nvPr/>
        </p:nvPicPr>
        <p:blipFill>
          <a:blip r:embed="rId3" cstate="print"/>
          <a:srcRect/>
          <a:stretch>
            <a:fillRect/>
          </a:stretch>
        </p:blipFill>
        <p:spPr bwMode="auto">
          <a:xfrm>
            <a:off x="1600200" y="457200"/>
            <a:ext cx="5462588" cy="5440363"/>
          </a:xfrm>
          <a:prstGeom prst="rect">
            <a:avLst/>
          </a:prstGeom>
          <a:noFill/>
        </p:spPr>
      </p:pic>
      <p:sp>
        <p:nvSpPr>
          <p:cNvPr id="108551" name="Rectangle 7"/>
          <p:cNvSpPr>
            <a:spLocks noChangeArrowheads="1"/>
          </p:cNvSpPr>
          <p:nvPr/>
        </p:nvSpPr>
        <p:spPr bwMode="auto">
          <a:xfrm>
            <a:off x="838200" y="6172200"/>
            <a:ext cx="7162800" cy="369332"/>
          </a:xfrm>
          <a:prstGeom prst="rect">
            <a:avLst/>
          </a:prstGeom>
          <a:noFill/>
          <a:ln w="9525">
            <a:noFill/>
            <a:miter lim="800000"/>
            <a:headEnd/>
            <a:tailEnd/>
          </a:ln>
          <a:effectLst/>
        </p:spPr>
        <p:txBody>
          <a:bodyPr wrap="square">
            <a:spAutoFit/>
          </a:bodyPr>
          <a:lstStyle/>
          <a:p>
            <a:r>
              <a:rPr lang="en-US" sz="1800" dirty="0">
                <a:effectLst>
                  <a:outerShdw blurRad="38100" dist="38100" dir="2700000" algn="tl">
                    <a:srgbClr val="000000"/>
                  </a:outerShdw>
                </a:effectLst>
              </a:rPr>
              <a:t>http://www.fda.gov/oc/history/historyoffda/section2.html</a:t>
            </a:r>
          </a:p>
        </p:txBody>
      </p:sp>
    </p:spTree>
  </p:cSld>
  <p:clrMapOvr>
    <a:masterClrMapping/>
  </p:clrMapOvr>
  <p:transition>
    <p:wipe dir="d"/>
  </p:transition>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Comic Sans MS" pitchFamily="66"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Comic Sans MS" pitchFamily="66"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1537</TotalTime>
  <Words>1273</Words>
  <Application>Microsoft Office PowerPoint</Application>
  <PresentationFormat>On-screen Show (4:3)</PresentationFormat>
  <Paragraphs>182</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Stream</vt:lpstr>
      <vt:lpstr>Slide 1</vt:lpstr>
      <vt:lpstr>Pharmacology Defined</vt:lpstr>
      <vt:lpstr>Slide 3</vt:lpstr>
      <vt:lpstr>Aspects of PHARMACOLOGY</vt:lpstr>
      <vt:lpstr>ASPECTS OF PHARMACOLOGY</vt:lpstr>
      <vt:lpstr>TIMELINE OF PHARMACOLOGY</vt:lpstr>
      <vt:lpstr>SULFANILAMIDE ELIXER</vt:lpstr>
      <vt:lpstr>Slide 8</vt:lpstr>
      <vt:lpstr>Slide 9</vt:lpstr>
      <vt:lpstr>Slide 10</vt:lpstr>
      <vt:lpstr>Slide 11</vt:lpstr>
      <vt:lpstr>VETERINARIAN/CLIENT/PATIENT RELATIONSHIP</vt:lpstr>
      <vt:lpstr>Slide 13</vt:lpstr>
      <vt:lpstr>Categories of Drug Products </vt:lpstr>
      <vt:lpstr>OVER THE COUNTER DRUGS</vt:lpstr>
      <vt:lpstr>CONTROLLED SUBSTANCES</vt:lpstr>
      <vt:lpstr>Slide 17</vt:lpstr>
      <vt:lpstr>Slide 18</vt:lpstr>
      <vt:lpstr>Slide 19</vt:lpstr>
      <vt:lpstr>Slide 20</vt:lpstr>
      <vt:lpstr>CHAPTER REVIEW CONT’D</vt:lpstr>
      <vt:lpstr>CHAPTER REVIEW</vt:lpstr>
      <vt:lpstr>CHAPTER REVIEW</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dc:creator>
  <cp:lastModifiedBy>Lori</cp:lastModifiedBy>
  <cp:revision>27</cp:revision>
  <dcterms:created xsi:type="dcterms:W3CDTF">2008-08-22T20:46:11Z</dcterms:created>
  <dcterms:modified xsi:type="dcterms:W3CDTF">2010-05-05T04:21:58Z</dcterms:modified>
</cp:coreProperties>
</file>